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0" r:id="rId1"/>
  </p:sldMasterIdLst>
  <p:notesMasterIdLst>
    <p:notesMasterId r:id="rId37"/>
  </p:notesMasterIdLst>
  <p:sldIdLst>
    <p:sldId id="256" r:id="rId2"/>
    <p:sldId id="260" r:id="rId3"/>
    <p:sldId id="261" r:id="rId4"/>
    <p:sldId id="264" r:id="rId5"/>
    <p:sldId id="302" r:id="rId6"/>
    <p:sldId id="303" r:id="rId7"/>
    <p:sldId id="263" r:id="rId8"/>
    <p:sldId id="267" r:id="rId9"/>
    <p:sldId id="299" r:id="rId10"/>
    <p:sldId id="268" r:id="rId11"/>
    <p:sldId id="271" r:id="rId12"/>
    <p:sldId id="272" r:id="rId13"/>
    <p:sldId id="273" r:id="rId14"/>
    <p:sldId id="280" r:id="rId15"/>
    <p:sldId id="300" r:id="rId16"/>
    <p:sldId id="290" r:id="rId17"/>
    <p:sldId id="291" r:id="rId18"/>
    <p:sldId id="284" r:id="rId19"/>
    <p:sldId id="285" r:id="rId20"/>
    <p:sldId id="289" r:id="rId21"/>
    <p:sldId id="292" r:id="rId22"/>
    <p:sldId id="293" r:id="rId23"/>
    <p:sldId id="294" r:id="rId24"/>
    <p:sldId id="295" r:id="rId25"/>
    <p:sldId id="297" r:id="rId26"/>
    <p:sldId id="298" r:id="rId27"/>
    <p:sldId id="265" r:id="rId28"/>
    <p:sldId id="266" r:id="rId29"/>
    <p:sldId id="301" r:id="rId30"/>
    <p:sldId id="269" r:id="rId31"/>
    <p:sldId id="270" r:id="rId32"/>
    <p:sldId id="282" r:id="rId33"/>
    <p:sldId id="286" r:id="rId34"/>
    <p:sldId id="287" r:id="rId35"/>
    <p:sldId id="288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900"/>
    <a:srgbClr val="E6E2E2"/>
    <a:srgbClr val="E6E6E6"/>
    <a:srgbClr val="CDCDCD"/>
    <a:srgbClr val="EAEA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Stile medio 2 - Colore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435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618" y="12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3">
  <dgm:title val=""/>
  <dgm:desc val=""/>
  <dgm:catLst>
    <dgm:cat type="accent6" pri="11300"/>
  </dgm:catLst>
  <dgm:styleLbl name="node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shade val="80000"/>
      </a:schemeClr>
      <a:schemeClr val="accent6">
        <a:tint val="7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/>
    <dgm:txEffectClrLst/>
  </dgm:styleLbl>
  <dgm:styleLbl name="ln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9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8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34D2C6C-4159-42B7-A5DF-81757C84A13C}" type="doc">
      <dgm:prSet loTypeId="urn:microsoft.com/office/officeart/2005/8/layout/chevron1" loCatId="process" qsTypeId="urn:microsoft.com/office/officeart/2005/8/quickstyle/simple1" qsCatId="simple" csTypeId="urn:microsoft.com/office/officeart/2005/8/colors/accent6_3" csCatId="accent6" phldr="1"/>
      <dgm:spPr/>
    </dgm:pt>
    <dgm:pt modelId="{51E607A6-E35E-4AB3-8C78-70CFDBFB711C}">
      <dgm:prSet phldrT="[Testo]" custT="1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it-IT" sz="2000" dirty="0" err="1"/>
            <a:t>Context</a:t>
          </a:r>
          <a:endParaRPr lang="it-IT" sz="2000" dirty="0"/>
        </a:p>
      </dgm:t>
    </dgm:pt>
    <dgm:pt modelId="{0572DE40-6533-49B0-9F16-A638D4523872}" type="parTrans" cxnId="{F2C6B465-7FE0-499B-9B16-D020829EB6CD}">
      <dgm:prSet/>
      <dgm:spPr/>
      <dgm:t>
        <a:bodyPr/>
        <a:lstStyle/>
        <a:p>
          <a:endParaRPr lang="it-IT"/>
        </a:p>
      </dgm:t>
    </dgm:pt>
    <dgm:pt modelId="{924FAEF3-1458-4C00-B69E-E7AC8718CD86}" type="sibTrans" cxnId="{F2C6B465-7FE0-499B-9B16-D020829EB6CD}">
      <dgm:prSet/>
      <dgm:spPr/>
      <dgm:t>
        <a:bodyPr/>
        <a:lstStyle/>
        <a:p>
          <a:endParaRPr lang="it-IT"/>
        </a:p>
      </dgm:t>
    </dgm:pt>
    <dgm:pt modelId="{643ABE09-8B6E-48B7-B328-1B27F46BADEC}">
      <dgm:prSet phldrT="[Testo]" custT="1"/>
      <dgm:spPr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it-IT" sz="2000" dirty="0" err="1"/>
            <a:t>Simulations</a:t>
          </a:r>
          <a:endParaRPr lang="it-IT" sz="2000" dirty="0"/>
        </a:p>
      </dgm:t>
    </dgm:pt>
    <dgm:pt modelId="{177F7488-2010-42F5-A4A8-1953059BF9BB}" type="parTrans" cxnId="{7063149B-3D1A-454A-8DDE-BD6906F24B77}">
      <dgm:prSet/>
      <dgm:spPr/>
      <dgm:t>
        <a:bodyPr/>
        <a:lstStyle/>
        <a:p>
          <a:endParaRPr lang="it-IT"/>
        </a:p>
      </dgm:t>
    </dgm:pt>
    <dgm:pt modelId="{26459212-41C7-4D44-9D54-F003CAB1C0C6}" type="sibTrans" cxnId="{7063149B-3D1A-454A-8DDE-BD6906F24B77}">
      <dgm:prSet/>
      <dgm:spPr/>
      <dgm:t>
        <a:bodyPr/>
        <a:lstStyle/>
        <a:p>
          <a:endParaRPr lang="it-IT"/>
        </a:p>
      </dgm:t>
    </dgm:pt>
    <dgm:pt modelId="{478C3E43-F80A-465E-89A8-4B63719930D5}">
      <dgm:prSet phldrT="[Testo]" custT="1"/>
      <dgm:spPr>
        <a:solidFill>
          <a:schemeClr val="accent1">
            <a:lumMod val="50000"/>
          </a:schemeClr>
        </a:solidFill>
      </dgm:spPr>
      <dgm:t>
        <a:bodyPr/>
        <a:lstStyle/>
        <a:p>
          <a:r>
            <a:rPr lang="it-IT" sz="2000" dirty="0" err="1"/>
            <a:t>Conclusions</a:t>
          </a:r>
          <a:endParaRPr lang="it-IT" sz="2000" dirty="0"/>
        </a:p>
      </dgm:t>
    </dgm:pt>
    <dgm:pt modelId="{BF9C6935-F732-4F6E-B377-1A676FC1ED74}" type="parTrans" cxnId="{39FD90E4-69EA-4128-B3BD-EB3630ACB969}">
      <dgm:prSet/>
      <dgm:spPr/>
      <dgm:t>
        <a:bodyPr/>
        <a:lstStyle/>
        <a:p>
          <a:endParaRPr lang="it-IT"/>
        </a:p>
      </dgm:t>
    </dgm:pt>
    <dgm:pt modelId="{7A06E5C7-5915-40E3-8AB5-715848ED35F3}" type="sibTrans" cxnId="{39FD90E4-69EA-4128-B3BD-EB3630ACB969}">
      <dgm:prSet/>
      <dgm:spPr/>
      <dgm:t>
        <a:bodyPr/>
        <a:lstStyle/>
        <a:p>
          <a:endParaRPr lang="it-IT"/>
        </a:p>
      </dgm:t>
    </dgm:pt>
    <dgm:pt modelId="{A66F3907-F3DB-4C9F-A32A-9C6F598F9286}" type="pres">
      <dgm:prSet presAssocID="{234D2C6C-4159-42B7-A5DF-81757C84A13C}" presName="Name0" presStyleCnt="0">
        <dgm:presLayoutVars>
          <dgm:dir/>
          <dgm:animLvl val="lvl"/>
          <dgm:resizeHandles val="exact"/>
        </dgm:presLayoutVars>
      </dgm:prSet>
      <dgm:spPr/>
    </dgm:pt>
    <dgm:pt modelId="{835B91FE-F22F-4546-95C5-8DFDAA1066A3}" type="pres">
      <dgm:prSet presAssocID="{51E607A6-E35E-4AB3-8C78-70CFDBFB711C}" presName="parTxOnly" presStyleLbl="node1" presStyleIdx="0" presStyleCnt="3" custScaleX="110007" custScaleY="111973" custLinFactNeighborX="23444" custLinFactNeighborY="-72">
        <dgm:presLayoutVars>
          <dgm:chMax val="0"/>
          <dgm:chPref val="0"/>
          <dgm:bulletEnabled val="1"/>
        </dgm:presLayoutVars>
      </dgm:prSet>
      <dgm:spPr/>
    </dgm:pt>
    <dgm:pt modelId="{4DDE1C8F-7035-410D-8FF9-E18053684011}" type="pres">
      <dgm:prSet presAssocID="{924FAEF3-1458-4C00-B69E-E7AC8718CD86}" presName="parTxOnlySpace" presStyleCnt="0"/>
      <dgm:spPr/>
    </dgm:pt>
    <dgm:pt modelId="{1726798C-5468-4AA0-9364-0ADE1DA42F64}" type="pres">
      <dgm:prSet presAssocID="{643ABE09-8B6E-48B7-B328-1B27F46BADEC}" presName="parTxOnly" presStyleLbl="node1" presStyleIdx="1" presStyleCnt="3" custScaleX="221241" custScaleY="112184">
        <dgm:presLayoutVars>
          <dgm:chMax val="0"/>
          <dgm:chPref val="0"/>
          <dgm:bulletEnabled val="1"/>
        </dgm:presLayoutVars>
      </dgm:prSet>
      <dgm:spPr/>
    </dgm:pt>
    <dgm:pt modelId="{203FD6E7-14D9-4D6B-802B-7F78506EC472}" type="pres">
      <dgm:prSet presAssocID="{26459212-41C7-4D44-9D54-F003CAB1C0C6}" presName="parTxOnlySpace" presStyleCnt="0"/>
      <dgm:spPr/>
    </dgm:pt>
    <dgm:pt modelId="{3FAA0034-5BBE-43D6-A898-F717FC130B17}" type="pres">
      <dgm:prSet presAssocID="{478C3E43-F80A-465E-89A8-4B63719930D5}" presName="parTxOnly" presStyleLbl="node1" presStyleIdx="2" presStyleCnt="3" custScaleX="97638" custScaleY="112184">
        <dgm:presLayoutVars>
          <dgm:chMax val="0"/>
          <dgm:chPref val="0"/>
          <dgm:bulletEnabled val="1"/>
        </dgm:presLayoutVars>
      </dgm:prSet>
      <dgm:spPr/>
    </dgm:pt>
  </dgm:ptLst>
  <dgm:cxnLst>
    <dgm:cxn modelId="{D766A207-7673-476A-A8BF-D79E3A5FD411}" type="presOf" srcId="{643ABE09-8B6E-48B7-B328-1B27F46BADEC}" destId="{1726798C-5468-4AA0-9364-0ADE1DA42F64}" srcOrd="0" destOrd="0" presId="urn:microsoft.com/office/officeart/2005/8/layout/chevron1"/>
    <dgm:cxn modelId="{6FA27C2E-3FFA-4219-BE01-C583D83E62A7}" type="presOf" srcId="{478C3E43-F80A-465E-89A8-4B63719930D5}" destId="{3FAA0034-5BBE-43D6-A898-F717FC130B17}" srcOrd="0" destOrd="0" presId="urn:microsoft.com/office/officeart/2005/8/layout/chevron1"/>
    <dgm:cxn modelId="{F2C6B465-7FE0-499B-9B16-D020829EB6CD}" srcId="{234D2C6C-4159-42B7-A5DF-81757C84A13C}" destId="{51E607A6-E35E-4AB3-8C78-70CFDBFB711C}" srcOrd="0" destOrd="0" parTransId="{0572DE40-6533-49B0-9F16-A638D4523872}" sibTransId="{924FAEF3-1458-4C00-B69E-E7AC8718CD86}"/>
    <dgm:cxn modelId="{B4C2C24E-E343-470D-810D-F8576E81E231}" type="presOf" srcId="{234D2C6C-4159-42B7-A5DF-81757C84A13C}" destId="{A66F3907-F3DB-4C9F-A32A-9C6F598F9286}" srcOrd="0" destOrd="0" presId="urn:microsoft.com/office/officeart/2005/8/layout/chevron1"/>
    <dgm:cxn modelId="{6FE99088-A33E-45AC-9413-9694E8807E42}" type="presOf" srcId="{51E607A6-E35E-4AB3-8C78-70CFDBFB711C}" destId="{835B91FE-F22F-4546-95C5-8DFDAA1066A3}" srcOrd="0" destOrd="0" presId="urn:microsoft.com/office/officeart/2005/8/layout/chevron1"/>
    <dgm:cxn modelId="{7063149B-3D1A-454A-8DDE-BD6906F24B77}" srcId="{234D2C6C-4159-42B7-A5DF-81757C84A13C}" destId="{643ABE09-8B6E-48B7-B328-1B27F46BADEC}" srcOrd="1" destOrd="0" parTransId="{177F7488-2010-42F5-A4A8-1953059BF9BB}" sibTransId="{26459212-41C7-4D44-9D54-F003CAB1C0C6}"/>
    <dgm:cxn modelId="{39FD90E4-69EA-4128-B3BD-EB3630ACB969}" srcId="{234D2C6C-4159-42B7-A5DF-81757C84A13C}" destId="{478C3E43-F80A-465E-89A8-4B63719930D5}" srcOrd="2" destOrd="0" parTransId="{BF9C6935-F732-4F6E-B377-1A676FC1ED74}" sibTransId="{7A06E5C7-5915-40E3-8AB5-715848ED35F3}"/>
    <dgm:cxn modelId="{791A9228-D2BD-4D59-87D4-89119AB8B3FA}" type="presParOf" srcId="{A66F3907-F3DB-4C9F-A32A-9C6F598F9286}" destId="{835B91FE-F22F-4546-95C5-8DFDAA1066A3}" srcOrd="0" destOrd="0" presId="urn:microsoft.com/office/officeart/2005/8/layout/chevron1"/>
    <dgm:cxn modelId="{657CE258-7756-4F88-8CE2-AD967FD503F2}" type="presParOf" srcId="{A66F3907-F3DB-4C9F-A32A-9C6F598F9286}" destId="{4DDE1C8F-7035-410D-8FF9-E18053684011}" srcOrd="1" destOrd="0" presId="urn:microsoft.com/office/officeart/2005/8/layout/chevron1"/>
    <dgm:cxn modelId="{714EBD4A-34C3-42C4-88DE-65340514482B}" type="presParOf" srcId="{A66F3907-F3DB-4C9F-A32A-9C6F598F9286}" destId="{1726798C-5468-4AA0-9364-0ADE1DA42F64}" srcOrd="2" destOrd="0" presId="urn:microsoft.com/office/officeart/2005/8/layout/chevron1"/>
    <dgm:cxn modelId="{5D3C08A5-F024-4DF8-A07C-6497DDE2AC5F}" type="presParOf" srcId="{A66F3907-F3DB-4C9F-A32A-9C6F598F9286}" destId="{203FD6E7-14D9-4D6B-802B-7F78506EC472}" srcOrd="3" destOrd="0" presId="urn:microsoft.com/office/officeart/2005/8/layout/chevron1"/>
    <dgm:cxn modelId="{2C7249A9-41CF-4A94-B779-974EE11925A0}" type="presParOf" srcId="{A66F3907-F3DB-4C9F-A32A-9C6F598F9286}" destId="{3FAA0034-5BBE-43D6-A898-F717FC130B17}" srcOrd="4" destOrd="0" presId="urn:microsoft.com/office/officeart/2005/8/layout/chevron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5B91FE-F22F-4546-95C5-8DFDAA1066A3}">
      <dsp:nvSpPr>
        <dsp:cNvPr id="0" name=""/>
        <dsp:cNvSpPr/>
      </dsp:nvSpPr>
      <dsp:spPr>
        <a:xfrm>
          <a:off x="70632" y="364656"/>
          <a:ext cx="3112023" cy="1267056"/>
        </a:xfrm>
        <a:prstGeom prst="chevron">
          <a:avLst/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kern="1200" dirty="0" err="1"/>
            <a:t>Context</a:t>
          </a:r>
          <a:endParaRPr lang="it-IT" sz="2000" kern="1200" dirty="0"/>
        </a:p>
      </dsp:txBody>
      <dsp:txXfrm>
        <a:off x="704160" y="364656"/>
        <a:ext cx="1844967" cy="1267056"/>
      </dsp:txXfrm>
    </dsp:sp>
    <dsp:sp modelId="{1726798C-5468-4AA0-9364-0ADE1DA42F64}">
      <dsp:nvSpPr>
        <dsp:cNvPr id="0" name=""/>
        <dsp:cNvSpPr/>
      </dsp:nvSpPr>
      <dsp:spPr>
        <a:xfrm>
          <a:off x="2833441" y="364277"/>
          <a:ext cx="6258757" cy="1269443"/>
        </a:xfrm>
        <a:prstGeom prst="chevron">
          <a:avLst/>
        </a:prstGeom>
        <a:solidFill>
          <a:schemeClr val="accent6">
            <a:shade val="80000"/>
            <a:hueOff val="-276328"/>
            <a:satOff val="-31951"/>
            <a:lumOff val="18931"/>
            <a:alphaOff val="0"/>
          </a:schemeClr>
        </a:solidFill>
        <a:ln w="12700" cap="flat" cmpd="sng" algn="ctr">
          <a:solidFill>
            <a:schemeClr val="accent1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kern="1200" dirty="0" err="1"/>
            <a:t>Simulations</a:t>
          </a:r>
          <a:endParaRPr lang="it-IT" sz="2000" kern="1200" dirty="0"/>
        </a:p>
      </dsp:txBody>
      <dsp:txXfrm>
        <a:off x="3468163" y="364277"/>
        <a:ext cx="4989314" cy="1269443"/>
      </dsp:txXfrm>
    </dsp:sp>
    <dsp:sp modelId="{3FAA0034-5BBE-43D6-A898-F717FC130B17}">
      <dsp:nvSpPr>
        <dsp:cNvPr id="0" name=""/>
        <dsp:cNvSpPr/>
      </dsp:nvSpPr>
      <dsp:spPr>
        <a:xfrm>
          <a:off x="8809305" y="364277"/>
          <a:ext cx="2762112" cy="1269443"/>
        </a:xfrm>
        <a:prstGeom prst="chevron">
          <a:avLst/>
        </a:prstGeom>
        <a:solidFill>
          <a:schemeClr val="accent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kern="1200" dirty="0" err="1"/>
            <a:t>Conclusions</a:t>
          </a:r>
          <a:endParaRPr lang="it-IT" sz="2000" kern="1200" dirty="0"/>
        </a:p>
      </dsp:txBody>
      <dsp:txXfrm>
        <a:off x="9444027" y="364277"/>
        <a:ext cx="1492669" cy="126944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578250-5579-4797-8B18-F36A6FF46076}" type="datetimeFigureOut">
              <a:rPr lang="it-IT" smtClean="0"/>
              <a:t>13/07/2019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C5D406-DD02-4466-9FCA-0AAC5086BF6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766422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041400"/>
            <a:ext cx="9144000" cy="2387600"/>
          </a:xfrm>
        </p:spPr>
        <p:txBody>
          <a:bodyPr anchor="b"/>
          <a:lstStyle>
            <a:lvl1pPr algn="ctr">
              <a:defRPr sz="5400"/>
            </a:lvl1pPr>
          </a:lstStyle>
          <a:p>
            <a:r>
              <a:rPr lang="it-IT" dirty="0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3200"/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it-IT"/>
              <a:t>Fare clic per modificare lo stile del sottotitolo dello schema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3AB17-A341-48A5-AD52-E4D16CDFE3B7}" type="datetimeFigureOut">
              <a:rPr lang="it-IT" smtClean="0"/>
              <a:t>13/07/2019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16CD0-AA55-47A9-8244-4B1796DC61B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120842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685800"/>
            <a:ext cx="4013200" cy="1160463"/>
          </a:xfrm>
        </p:spPr>
        <p:txBody>
          <a:bodyPr anchor="b"/>
          <a:lstStyle>
            <a:lvl1pPr>
              <a:defRPr sz="2000" b="1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6663" y="685800"/>
            <a:ext cx="6300787" cy="54864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1850" y="1846263"/>
            <a:ext cx="4013200" cy="432593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3AB17-A341-48A5-AD52-E4D16CDFE3B7}" type="datetimeFigureOut">
              <a:rPr lang="it-IT" smtClean="0"/>
              <a:t>13/07/2019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16CD0-AA55-47A9-8244-4B1796DC61B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491345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05075" y="4800600"/>
            <a:ext cx="7177088" cy="566738"/>
          </a:xfrm>
        </p:spPr>
        <p:txBody>
          <a:bodyPr anchor="b"/>
          <a:lstStyle>
            <a:lvl1pPr>
              <a:defRPr sz="2000" b="1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05075" y="685800"/>
            <a:ext cx="7177088" cy="40417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05075" y="5367338"/>
            <a:ext cx="7177088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3AB17-A341-48A5-AD52-E4D16CDFE3B7}" type="datetimeFigureOut">
              <a:rPr lang="it-IT" smtClean="0"/>
              <a:t>13/07/2019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16CD0-AA55-47A9-8244-4B1796DC61B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581546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3AB17-A341-48A5-AD52-E4D16CDFE3B7}" type="datetimeFigureOut">
              <a:rPr lang="it-IT" smtClean="0"/>
              <a:t>13/07/2019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16CD0-AA55-47A9-8244-4B1796DC61B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038632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274638"/>
            <a:ext cx="2628900" cy="5897562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274638"/>
            <a:ext cx="7734300" cy="5897562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3AB17-A341-48A5-AD52-E4D16CDFE3B7}" type="datetimeFigureOut">
              <a:rPr lang="it-IT" smtClean="0"/>
              <a:t>13/07/2019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16CD0-AA55-47A9-8244-4B1796DC61B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069416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50000"/>
              </a:lnSpc>
              <a:defRPr sz="2100"/>
            </a:lvl1pPr>
            <a:lvl2pPr>
              <a:lnSpc>
                <a:spcPct val="150000"/>
              </a:lnSpc>
              <a:defRPr sz="1700"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3AB17-A341-48A5-AD52-E4D16CDFE3B7}" type="datetimeFigureOut">
              <a:rPr lang="it-IT" smtClean="0"/>
              <a:t>13/07/2019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16CD0-AA55-47A9-8244-4B1796DC61BD}" type="slidenum">
              <a:rPr lang="it-IT" smtClean="0"/>
              <a:t>‹N›</a:t>
            </a:fld>
            <a:endParaRPr lang="it-IT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834F5B24-1607-4519-8016-4C780264DE4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90" y="6385178"/>
            <a:ext cx="580511" cy="364564"/>
          </a:xfrm>
          <a:prstGeom prst="rect">
            <a:avLst/>
          </a:prstGeom>
        </p:spPr>
      </p:pic>
      <p:sp>
        <p:nvSpPr>
          <p:cNvPr id="8" name="Rettangolo 7">
            <a:extLst>
              <a:ext uri="{FF2B5EF4-FFF2-40B4-BE49-F238E27FC236}">
                <a16:creationId xmlns:a16="http://schemas.microsoft.com/office/drawing/2014/main" id="{F76FA9A8-EE15-4351-901D-6602BA89D830}"/>
              </a:ext>
            </a:extLst>
          </p:cNvPr>
          <p:cNvSpPr/>
          <p:nvPr userDrawn="1"/>
        </p:nvSpPr>
        <p:spPr>
          <a:xfrm>
            <a:off x="761291" y="6361347"/>
            <a:ext cx="5810959" cy="415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05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JORDAN GOTTARDO - 1179739</a:t>
            </a:r>
          </a:p>
          <a:p>
            <a:r>
              <a:rPr lang="it-IT" sz="105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FAST MESSAGE PROPAGATION OVER IOV SCENARIOS</a:t>
            </a:r>
          </a:p>
        </p:txBody>
      </p: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DE561E31-CDCD-4098-8294-8BC9C869F5B3}"/>
              </a:ext>
            </a:extLst>
          </p:cNvPr>
          <p:cNvCxnSpPr>
            <a:cxnSpLocks/>
          </p:cNvCxnSpPr>
          <p:nvPr userDrawn="1"/>
        </p:nvCxnSpPr>
        <p:spPr>
          <a:xfrm>
            <a:off x="74415" y="6270867"/>
            <a:ext cx="5653288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Rettangolo 9">
            <a:extLst>
              <a:ext uri="{FF2B5EF4-FFF2-40B4-BE49-F238E27FC236}">
                <a16:creationId xmlns:a16="http://schemas.microsoft.com/office/drawing/2014/main" id="{7508D3A1-4B12-40A1-AEC7-A26765BAADE7}"/>
              </a:ext>
            </a:extLst>
          </p:cNvPr>
          <p:cNvSpPr/>
          <p:nvPr userDrawn="1"/>
        </p:nvSpPr>
        <p:spPr>
          <a:xfrm>
            <a:off x="11301096" y="6453637"/>
            <a:ext cx="7826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solidFill>
                  <a:srgbClr val="C00000"/>
                </a:solidFill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/24</a:t>
            </a:r>
          </a:p>
        </p:txBody>
      </p:sp>
    </p:spTree>
    <p:extLst>
      <p:ext uri="{BB962C8B-B14F-4D97-AF65-F5344CB8AC3E}">
        <p14:creationId xmlns:p14="http://schemas.microsoft.com/office/powerpoint/2010/main" val="15331129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3AB17-A341-48A5-AD52-E4D16CDFE3B7}" type="datetimeFigureOut">
              <a:rPr lang="it-IT" smtClean="0"/>
              <a:t>13/07/2019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16CD0-AA55-47A9-8244-4B1796DC61BD}" type="slidenum">
              <a:rPr lang="it-IT" smtClean="0"/>
              <a:t>‹N›</a:t>
            </a:fld>
            <a:endParaRPr lang="it-IT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834F5B24-1607-4519-8016-4C780264DE4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90" y="6385178"/>
            <a:ext cx="580511" cy="364564"/>
          </a:xfrm>
          <a:prstGeom prst="rect">
            <a:avLst/>
          </a:prstGeom>
        </p:spPr>
      </p:pic>
      <p:sp>
        <p:nvSpPr>
          <p:cNvPr id="8" name="Rettangolo 7">
            <a:extLst>
              <a:ext uri="{FF2B5EF4-FFF2-40B4-BE49-F238E27FC236}">
                <a16:creationId xmlns:a16="http://schemas.microsoft.com/office/drawing/2014/main" id="{F76FA9A8-EE15-4351-901D-6602BA89D830}"/>
              </a:ext>
            </a:extLst>
          </p:cNvPr>
          <p:cNvSpPr/>
          <p:nvPr userDrawn="1"/>
        </p:nvSpPr>
        <p:spPr>
          <a:xfrm>
            <a:off x="761291" y="6361347"/>
            <a:ext cx="5810959" cy="415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05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JORDAN GOTTARDO - 1179739</a:t>
            </a:r>
          </a:p>
          <a:p>
            <a:r>
              <a:rPr lang="it-IT" sz="105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FAST MESSAGE PROPAGATION OVER IOV SCENARIOS</a:t>
            </a:r>
          </a:p>
        </p:txBody>
      </p: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DE561E31-CDCD-4098-8294-8BC9C869F5B3}"/>
              </a:ext>
            </a:extLst>
          </p:cNvPr>
          <p:cNvCxnSpPr>
            <a:cxnSpLocks/>
          </p:cNvCxnSpPr>
          <p:nvPr userDrawn="1"/>
        </p:nvCxnSpPr>
        <p:spPr>
          <a:xfrm>
            <a:off x="74415" y="6270867"/>
            <a:ext cx="5653288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Rettangolo 9">
            <a:extLst>
              <a:ext uri="{FF2B5EF4-FFF2-40B4-BE49-F238E27FC236}">
                <a16:creationId xmlns:a16="http://schemas.microsoft.com/office/drawing/2014/main" id="{7508D3A1-4B12-40A1-AEC7-A26765BAADE7}"/>
              </a:ext>
            </a:extLst>
          </p:cNvPr>
          <p:cNvSpPr/>
          <p:nvPr userDrawn="1"/>
        </p:nvSpPr>
        <p:spPr>
          <a:xfrm>
            <a:off x="11301096" y="6453637"/>
            <a:ext cx="7826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solidFill>
                  <a:srgbClr val="C00000"/>
                </a:solidFill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/</a:t>
            </a:r>
            <a:r>
              <a:rPr lang="it-IT" sz="1200" kern="1200" dirty="0">
                <a:solidFill>
                  <a:srgbClr val="C00000"/>
                </a:solidFill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24</a:t>
            </a:r>
          </a:p>
        </p:txBody>
      </p:sp>
    </p:spTree>
    <p:extLst>
      <p:ext uri="{BB962C8B-B14F-4D97-AF65-F5344CB8AC3E}">
        <p14:creationId xmlns:p14="http://schemas.microsoft.com/office/powerpoint/2010/main" val="28595919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3AB17-A341-48A5-AD52-E4D16CDFE3B7}" type="datetimeFigureOut">
              <a:rPr lang="it-IT" smtClean="0"/>
              <a:t>13/07/2019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16CD0-AA55-47A9-8244-4B1796DC61BD}" type="slidenum">
              <a:rPr lang="it-IT" smtClean="0"/>
              <a:t>‹N›</a:t>
            </a:fld>
            <a:endParaRPr lang="it-IT" dirty="0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7508D3A1-4B12-40A1-AEC7-A26765BAADE7}"/>
              </a:ext>
            </a:extLst>
          </p:cNvPr>
          <p:cNvSpPr/>
          <p:nvPr userDrawn="1"/>
        </p:nvSpPr>
        <p:spPr>
          <a:xfrm>
            <a:off x="11301096" y="6453637"/>
            <a:ext cx="7826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solidFill>
                  <a:srgbClr val="C00000"/>
                </a:solidFill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/24</a:t>
            </a:r>
          </a:p>
        </p:txBody>
      </p:sp>
    </p:spTree>
    <p:extLst>
      <p:ext uri="{BB962C8B-B14F-4D97-AF65-F5344CB8AC3E}">
        <p14:creationId xmlns:p14="http://schemas.microsoft.com/office/powerpoint/2010/main" val="8892462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4406900"/>
            <a:ext cx="10515600" cy="1362075"/>
          </a:xfrm>
        </p:spPr>
        <p:txBody>
          <a:bodyPr anchor="t"/>
          <a:lstStyle>
            <a:lvl1pPr>
              <a:defRPr sz="4000" b="1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2906713"/>
            <a:ext cx="105156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3AB17-A341-48A5-AD52-E4D16CDFE3B7}" type="datetimeFigureOut">
              <a:rPr lang="it-IT" smtClean="0"/>
              <a:t>13/07/2019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16CD0-AA55-47A9-8244-4B1796DC61B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111055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0863"/>
            <a:ext cx="5181600" cy="43513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0863"/>
            <a:ext cx="5181600" cy="43513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3AB17-A341-48A5-AD52-E4D16CDFE3B7}" type="datetimeFigureOut">
              <a:rPr lang="it-IT" smtClean="0"/>
              <a:t>13/07/2019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16CD0-AA55-47A9-8244-4B1796DC61B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930703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274638"/>
            <a:ext cx="10515600" cy="1143000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1535113"/>
            <a:ext cx="515620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1850" y="2174875"/>
            <a:ext cx="5156200" cy="39973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9663" y="1535113"/>
            <a:ext cx="515778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9663" y="2174875"/>
            <a:ext cx="5157787" cy="39973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3AB17-A341-48A5-AD52-E4D16CDFE3B7}" type="datetimeFigureOut">
              <a:rPr lang="it-IT" smtClean="0"/>
              <a:t>13/07/2019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16CD0-AA55-47A9-8244-4B1796DC61B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687499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3AB17-A341-48A5-AD52-E4D16CDFE3B7}" type="datetimeFigureOut">
              <a:rPr lang="it-IT" smtClean="0"/>
              <a:t>13/07/2019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16CD0-AA55-47A9-8244-4B1796DC61B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114601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3AB17-A341-48A5-AD52-E4D16CDFE3B7}" type="datetimeFigureOut">
              <a:rPr lang="it-IT" smtClean="0"/>
              <a:t>13/07/2019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16CD0-AA55-47A9-8244-4B1796DC61B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611043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E6E2E2"/>
            </a:gs>
            <a:gs pos="0">
              <a:schemeClr val="bg1">
                <a:lumMod val="95000"/>
              </a:schemeClr>
            </a:gs>
          </a:gsLst>
          <a:lin ang="6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274638"/>
            <a:ext cx="121920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dirty="0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0863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03AB17-A341-48A5-AD52-E4D16CDFE3B7}" type="datetimeFigureOut">
              <a:rPr lang="it-IT" smtClean="0"/>
              <a:t>13/07/2019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8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77200" y="6356350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116CD0-AA55-47A9-8244-4B1796DC61B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711332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62" r:id="rId3"/>
    <p:sldLayoutId id="2147483763" r:id="rId4"/>
    <p:sldLayoutId id="2147483753" r:id="rId5"/>
    <p:sldLayoutId id="2147483754" r:id="rId6"/>
    <p:sldLayoutId id="2147483755" r:id="rId7"/>
    <p:sldLayoutId id="2147483756" r:id="rId8"/>
    <p:sldLayoutId id="2147483757" r:id="rId9"/>
    <p:sldLayoutId id="2147483758" r:id="rId10"/>
    <p:sldLayoutId id="2147483759" r:id="rId11"/>
    <p:sldLayoutId id="2147483760" r:id="rId12"/>
    <p:sldLayoutId id="2147483761" r:id="rId13"/>
  </p:sldLayoutIdLst>
  <p:txStyles>
    <p:titleStyle>
      <a:lvl1pPr algn="l" defTabSz="914400" rtl="0" eaLnBrk="1" latinLnBrk="0" hangingPunct="1">
        <a:spcBef>
          <a:spcPct val="0"/>
        </a:spcBef>
        <a:buNone/>
        <a:defRPr sz="40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chemeClr val="accent6"/>
        </a:buClr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Clr>
          <a:schemeClr val="accent6"/>
        </a:buClr>
        <a:buFont typeface="Courier New" panose="02070309020205020404" pitchFamily="49" charset="0"/>
        <a:buChar char="o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40.PNG"/><Relationship Id="rId7" Type="http://schemas.openxmlformats.org/officeDocument/2006/relationships/image" Target="../media/image41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9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1.PNG"/><Relationship Id="rId7" Type="http://schemas.openxmlformats.org/officeDocument/2006/relationships/image" Target="../media/image42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30.PNG"/><Relationship Id="rId4" Type="http://schemas.openxmlformats.org/officeDocument/2006/relationships/image" Target="../media/image32.PNG"/><Relationship Id="rId9" Type="http://schemas.openxmlformats.org/officeDocument/2006/relationships/image" Target="../media/image4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54.PNG"/><Relationship Id="rId3" Type="http://schemas.openxmlformats.org/officeDocument/2006/relationships/image" Target="../media/image50.PNG"/><Relationship Id="rId7" Type="http://schemas.openxmlformats.org/officeDocument/2006/relationships/image" Target="../media/image29.PNG"/><Relationship Id="rId12" Type="http://schemas.openxmlformats.org/officeDocument/2006/relationships/image" Target="../media/image53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52.PNG"/><Relationship Id="rId5" Type="http://schemas.openxmlformats.org/officeDocument/2006/relationships/image" Target="../media/image27.PNG"/><Relationship Id="rId10" Type="http://schemas.openxmlformats.org/officeDocument/2006/relationships/image" Target="../media/image30.PNG"/><Relationship Id="rId4" Type="http://schemas.openxmlformats.org/officeDocument/2006/relationships/image" Target="../media/image51.PNG"/><Relationship Id="rId9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sv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sv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sv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svg"/><Relationship Id="rId4" Type="http://schemas.openxmlformats.org/officeDocument/2006/relationships/image" Target="../media/image6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sv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svg"/><Relationship Id="rId4" Type="http://schemas.openxmlformats.org/officeDocument/2006/relationships/image" Target="../media/image6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28.PNG"/><Relationship Id="rId7" Type="http://schemas.openxmlformats.org/officeDocument/2006/relationships/image" Target="../media/image7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29.PNG"/><Relationship Id="rId9" Type="http://schemas.openxmlformats.org/officeDocument/2006/relationships/image" Target="../media/image30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40.PNG"/><Relationship Id="rId7" Type="http://schemas.openxmlformats.org/officeDocument/2006/relationships/image" Target="../media/image41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32.PNG"/><Relationship Id="rId10" Type="http://schemas.openxmlformats.org/officeDocument/2006/relationships/image" Target="../media/image73.PNG"/><Relationship Id="rId4" Type="http://schemas.openxmlformats.org/officeDocument/2006/relationships/image" Target="../media/image31.PNG"/><Relationship Id="rId9" Type="http://schemas.openxmlformats.org/officeDocument/2006/relationships/image" Target="../media/image72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31.PNG"/><Relationship Id="rId7" Type="http://schemas.openxmlformats.org/officeDocument/2006/relationships/image" Target="../media/image42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30.PNG"/><Relationship Id="rId4" Type="http://schemas.openxmlformats.org/officeDocument/2006/relationships/image" Target="../media/image32.PNG"/><Relationship Id="rId9" Type="http://schemas.openxmlformats.org/officeDocument/2006/relationships/image" Target="../media/image75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31.PNG"/><Relationship Id="rId7" Type="http://schemas.openxmlformats.org/officeDocument/2006/relationships/image" Target="../media/image42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30.PNG"/><Relationship Id="rId4" Type="http://schemas.openxmlformats.org/officeDocument/2006/relationships/image" Target="../media/image32.PNG"/><Relationship Id="rId9" Type="http://schemas.openxmlformats.org/officeDocument/2006/relationships/image" Target="../media/image7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>
            <a:extLst>
              <a:ext uri="{FF2B5EF4-FFF2-40B4-BE49-F238E27FC236}">
                <a16:creationId xmlns:a16="http://schemas.microsoft.com/office/drawing/2014/main" id="{B18BE796-8D57-481E-B351-B2A45C63E3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4669" y="1906195"/>
            <a:ext cx="1382395" cy="1391220"/>
          </a:xfrm>
          <a:prstGeom prst="rect">
            <a:avLst/>
          </a:prstGeom>
          <a:effectLst>
            <a:reflection stA="16000" endPos="27000" dist="50800" dir="5400000" sy="-100000" algn="bl" rotWithShape="0"/>
          </a:effectLst>
        </p:spPr>
      </p:pic>
      <p:sp>
        <p:nvSpPr>
          <p:cNvPr id="10" name="Rettangolo 9">
            <a:extLst>
              <a:ext uri="{FF2B5EF4-FFF2-40B4-BE49-F238E27FC236}">
                <a16:creationId xmlns:a16="http://schemas.microsoft.com/office/drawing/2014/main" id="{1C1D4B69-05B6-4E77-BF09-A1D5519749B8}"/>
              </a:ext>
            </a:extLst>
          </p:cNvPr>
          <p:cNvSpPr/>
          <p:nvPr/>
        </p:nvSpPr>
        <p:spPr>
          <a:xfrm>
            <a:off x="3648919" y="353953"/>
            <a:ext cx="489416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dirty="0"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Università degli Studi di Padova</a:t>
            </a:r>
            <a:br>
              <a:rPr lang="it-IT" dirty="0"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</a:br>
            <a:r>
              <a:rPr lang="it-IT" dirty="0"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Dipartimento di Matematica "Tullio Levi-Civita"</a:t>
            </a:r>
          </a:p>
          <a:p>
            <a:pPr algn="ctr"/>
            <a:r>
              <a:rPr lang="it-IT" dirty="0"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Laurea Magistrale in Informatica</a:t>
            </a:r>
          </a:p>
          <a:p>
            <a:pPr algn="ctr"/>
            <a:r>
              <a:rPr lang="it-IT" dirty="0" err="1"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a.a</a:t>
            </a:r>
            <a:r>
              <a:rPr lang="it-IT" dirty="0"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. 2018-2019</a:t>
            </a:r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B7BFFD0C-A5A6-4D8F-A12E-4BD729A56F51}"/>
              </a:ext>
            </a:extLst>
          </p:cNvPr>
          <p:cNvSpPr/>
          <p:nvPr/>
        </p:nvSpPr>
        <p:spPr>
          <a:xfrm>
            <a:off x="3810000" y="5973388"/>
            <a:ext cx="4572000" cy="508088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it-IT" sz="1351" dirty="0"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Jordan Gottardo 1179739</a:t>
            </a:r>
          </a:p>
          <a:p>
            <a:pPr algn="ctr"/>
            <a:r>
              <a:rPr lang="it-IT" sz="1351" dirty="0"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Esame di laurea - 18 Luglio 2019</a:t>
            </a: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859EBE77-18FE-4C3A-B926-4FB1E3442AC6}"/>
              </a:ext>
            </a:extLst>
          </p:cNvPr>
          <p:cNvSpPr/>
          <p:nvPr/>
        </p:nvSpPr>
        <p:spPr>
          <a:xfrm>
            <a:off x="4607400" y="4984378"/>
            <a:ext cx="4231799" cy="5080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351" dirty="0"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Relatore: 	    Prof. Claudio Enrico Palazzi</a:t>
            </a:r>
          </a:p>
          <a:p>
            <a:r>
              <a:rPr lang="it-IT" sz="1351" dirty="0"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Co-relatore:    Dott. </a:t>
            </a:r>
            <a:r>
              <a:rPr lang="it-IT" sz="1351" dirty="0" err="1"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Armir</a:t>
            </a:r>
            <a:r>
              <a:rPr lang="it-IT" sz="1351" dirty="0"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 </a:t>
            </a:r>
            <a:r>
              <a:rPr lang="it-IT" sz="1351" dirty="0" err="1"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Bujari</a:t>
            </a:r>
            <a:endParaRPr lang="it-IT" sz="1351" dirty="0">
              <a:latin typeface="Segoe UI" panose="020B0502040204020203" pitchFamily="34" charset="0"/>
              <a:ea typeface="Roboto" panose="02000000000000000000" pitchFamily="2" charset="0"/>
              <a:cs typeface="Segoe UI" panose="020B0502040204020203" pitchFamily="34" charset="0"/>
            </a:endParaRPr>
          </a:p>
        </p:txBody>
      </p:sp>
      <p:sp>
        <p:nvSpPr>
          <p:cNvPr id="13" name="Titolo 1">
            <a:extLst>
              <a:ext uri="{FF2B5EF4-FFF2-40B4-BE49-F238E27FC236}">
                <a16:creationId xmlns:a16="http://schemas.microsoft.com/office/drawing/2014/main" id="{D293B19E-6361-4D19-9A6B-4352CD571461}"/>
              </a:ext>
            </a:extLst>
          </p:cNvPr>
          <p:cNvSpPr txBox="1">
            <a:spLocks/>
          </p:cNvSpPr>
          <p:nvPr/>
        </p:nvSpPr>
        <p:spPr>
          <a:xfrm>
            <a:off x="2309231" y="3579542"/>
            <a:ext cx="7573538" cy="123669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dirty="0"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FAST MESSAGE PROPAGATION</a:t>
            </a:r>
            <a:br>
              <a:rPr lang="it-IT" sz="3600" dirty="0"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</a:br>
            <a:r>
              <a:rPr lang="it-IT" sz="2500" dirty="0"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OVER IOV SCENARIOS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28D76A17-823C-452B-98B6-3BD1A16ED1BA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1</a:t>
            </a:r>
            <a:endParaRPr lang="it-IT" sz="1200" dirty="0">
              <a:solidFill>
                <a:srgbClr val="C00000"/>
              </a:solidFill>
              <a:latin typeface="+mj-lt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22028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3E46DE-2AE3-44BE-963C-544CB7884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62711"/>
            <a:ext cx="10515600" cy="1325562"/>
          </a:xfrm>
        </p:spPr>
        <p:txBody>
          <a:bodyPr>
            <a:normAutofit/>
          </a:bodyPr>
          <a:lstStyle/>
          <a:p>
            <a:pPr algn="ctr"/>
            <a:r>
              <a:rPr lang="it-IT" dirty="0"/>
              <a:t>PRELIMINARY TESTS - CONFIGURATION</a:t>
            </a:r>
          </a:p>
        </p:txBody>
      </p:sp>
      <p:graphicFrame>
        <p:nvGraphicFramePr>
          <p:cNvPr id="3" name="Tabella 2">
            <a:extLst>
              <a:ext uri="{FF2B5EF4-FFF2-40B4-BE49-F238E27FC236}">
                <a16:creationId xmlns:a16="http://schemas.microsoft.com/office/drawing/2014/main" id="{61DF1502-5565-4FDF-B45B-D421FDFBCB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6286068"/>
              </p:ext>
            </p:extLst>
          </p:nvPr>
        </p:nvGraphicFramePr>
        <p:xfrm>
          <a:off x="259873" y="1197896"/>
          <a:ext cx="5711699" cy="402979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889295">
                  <a:extLst>
                    <a:ext uri="{9D8B030D-6E8A-4147-A177-3AD203B41FA5}">
                      <a16:colId xmlns:a16="http://schemas.microsoft.com/office/drawing/2014/main" val="2431431013"/>
                    </a:ext>
                  </a:extLst>
                </a:gridCol>
                <a:gridCol w="2822404">
                  <a:extLst>
                    <a:ext uri="{9D8B030D-6E8A-4147-A177-3AD203B41FA5}">
                      <a16:colId xmlns:a16="http://schemas.microsoft.com/office/drawing/2014/main" val="2147857952"/>
                    </a:ext>
                  </a:extLst>
                </a:gridCol>
              </a:tblGrid>
              <a:tr h="465790">
                <a:tc gridSpan="2">
                  <a:txBody>
                    <a:bodyPr/>
                    <a:lstStyle/>
                    <a:p>
                      <a:pPr algn="ctr"/>
                      <a:r>
                        <a:rPr lang="it-IT" dirty="0"/>
                        <a:t>Scenario </a:t>
                      </a:r>
                      <a:r>
                        <a:rPr lang="it-IT" dirty="0" err="1"/>
                        <a:t>configuration</a:t>
                      </a:r>
                      <a:endParaRPr lang="it-IT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386447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/>
                        <a:t>Scenario 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 err="1"/>
                        <a:t>Padua</a:t>
                      </a:r>
                      <a:endParaRPr lang="it-IT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7155063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Latitude</a:t>
                      </a:r>
                      <a:r>
                        <a:rPr lang="it-IT" sz="1600" dirty="0"/>
                        <a:t> N [°]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45.4171</a:t>
                      </a:r>
                      <a:endParaRPr lang="it-IT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79011623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Latitude</a:t>
                      </a:r>
                      <a:r>
                        <a:rPr lang="it-IT" sz="1600" dirty="0"/>
                        <a:t> S [°]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45.3981</a:t>
                      </a:r>
                      <a:endParaRPr lang="it-IT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0363005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Longitude</a:t>
                      </a:r>
                      <a:r>
                        <a:rPr lang="it-IT" sz="1600" dirty="0"/>
                        <a:t> W [°]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11.8654</a:t>
                      </a:r>
                      <a:endParaRPr lang="it-IT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18483290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Longitude</a:t>
                      </a:r>
                      <a:r>
                        <a:rPr lang="it-IT" sz="1600" dirty="0"/>
                        <a:t> E [°]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11.8923</a:t>
                      </a:r>
                      <a:endParaRPr lang="it-IT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43031818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Circumference</a:t>
                      </a:r>
                      <a:r>
                        <a:rPr lang="it-IT" sz="1600" dirty="0"/>
                        <a:t> </a:t>
                      </a:r>
                      <a:r>
                        <a:rPr lang="it-IT" sz="1600" dirty="0" err="1"/>
                        <a:t>radius</a:t>
                      </a:r>
                      <a:r>
                        <a:rPr lang="it-IT" sz="1600" dirty="0"/>
                        <a:t> [m]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1000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7349626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Distance</a:t>
                      </a:r>
                      <a:r>
                        <a:rPr lang="it-IT" sz="1600" dirty="0"/>
                        <a:t> </a:t>
                      </a:r>
                      <a:r>
                        <a:rPr lang="it-IT" sz="1600" dirty="0" err="1"/>
                        <a:t>between</a:t>
                      </a:r>
                      <a:r>
                        <a:rPr lang="it-IT" sz="1600" dirty="0"/>
                        <a:t> </a:t>
                      </a:r>
                      <a:r>
                        <a:rPr lang="it-IT" sz="1600" dirty="0" err="1"/>
                        <a:t>vehicles</a:t>
                      </a:r>
                      <a:r>
                        <a:rPr lang="it-IT" sz="1600" dirty="0"/>
                        <a:t> [m]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5, 15, 25, 35, 45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00392706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Number</a:t>
                      </a:r>
                      <a:r>
                        <a:rPr lang="it-IT" sz="1600" dirty="0"/>
                        <a:t> of </a:t>
                      </a:r>
                      <a:r>
                        <a:rPr lang="it-IT" sz="1600" dirty="0" err="1"/>
                        <a:t>vehicles</a:t>
                      </a:r>
                      <a:endParaRPr lang="it-IT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4975, 2856, 1775, 1318, 1072</a:t>
                      </a:r>
                      <a:endParaRPr lang="it-IT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507290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Number</a:t>
                      </a:r>
                      <a:r>
                        <a:rPr lang="it-IT" sz="1600" dirty="0"/>
                        <a:t> of </a:t>
                      </a:r>
                      <a:r>
                        <a:rPr lang="it-IT" sz="1600" dirty="0" err="1"/>
                        <a:t>simulations</a:t>
                      </a:r>
                      <a:endParaRPr lang="it-IT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4500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09756033"/>
                  </a:ext>
                </a:extLst>
              </a:tr>
            </a:tbl>
          </a:graphicData>
        </a:graphic>
      </p:graphicFrame>
      <p:graphicFrame>
        <p:nvGraphicFramePr>
          <p:cNvPr id="23" name="Tabella 22">
            <a:extLst>
              <a:ext uri="{FF2B5EF4-FFF2-40B4-BE49-F238E27FC236}">
                <a16:creationId xmlns:a16="http://schemas.microsoft.com/office/drawing/2014/main" id="{059621E8-BFC3-4ADC-B180-1EE96A571E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0745400"/>
              </p:ext>
            </p:extLst>
          </p:nvPr>
        </p:nvGraphicFramePr>
        <p:xfrm>
          <a:off x="6061044" y="1197896"/>
          <a:ext cx="5840270" cy="402979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981262">
                  <a:extLst>
                    <a:ext uri="{9D8B030D-6E8A-4147-A177-3AD203B41FA5}">
                      <a16:colId xmlns:a16="http://schemas.microsoft.com/office/drawing/2014/main" val="2431431013"/>
                    </a:ext>
                  </a:extLst>
                </a:gridCol>
                <a:gridCol w="2859008">
                  <a:extLst>
                    <a:ext uri="{9D8B030D-6E8A-4147-A177-3AD203B41FA5}">
                      <a16:colId xmlns:a16="http://schemas.microsoft.com/office/drawing/2014/main" val="2147857952"/>
                    </a:ext>
                  </a:extLst>
                </a:gridCol>
              </a:tblGrid>
              <a:tr h="465790">
                <a:tc gridSpan="2">
                  <a:txBody>
                    <a:bodyPr/>
                    <a:lstStyle/>
                    <a:p>
                      <a:pPr algn="ctr"/>
                      <a:r>
                        <a:rPr lang="it-IT" dirty="0"/>
                        <a:t>Simulator </a:t>
                      </a:r>
                      <a:r>
                        <a:rPr lang="it-IT" dirty="0" err="1"/>
                        <a:t>configuration</a:t>
                      </a:r>
                      <a:endParaRPr lang="it-IT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386447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Packet</a:t>
                      </a:r>
                      <a:r>
                        <a:rPr lang="it-IT" sz="1600" dirty="0"/>
                        <a:t> payload size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100 byte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7155063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/>
                        <a:t>Frequency [GHz]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2.4</a:t>
                      </a:r>
                      <a:endParaRPr lang="it-IT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79011623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/>
                        <a:t>Channel </a:t>
                      </a:r>
                      <a:r>
                        <a:rPr lang="it-IT" sz="1600" dirty="0" err="1"/>
                        <a:t>bandwidth</a:t>
                      </a:r>
                      <a:r>
                        <a:rPr lang="it-IT" sz="1600" dirty="0"/>
                        <a:t> [MHz]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22</a:t>
                      </a:r>
                      <a:endParaRPr lang="it-IT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0363005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/>
                        <a:t>Transmission speed [Mbps]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11</a:t>
                      </a:r>
                      <a:endParaRPr lang="it-IT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18483290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Transmission powers </a:t>
                      </a:r>
                      <a:r>
                        <a:rPr lang="it-IT" sz="1600" dirty="0"/>
                        <a:t>[</a:t>
                      </a:r>
                      <a:r>
                        <a:rPr lang="it-IT" sz="1600" dirty="0" err="1"/>
                        <a:t>dBm</a:t>
                      </a:r>
                      <a:r>
                        <a:rPr lang="it-IT" sz="1600" dirty="0"/>
                        <a:t>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-7.0, 4.6, 13.4</a:t>
                      </a:r>
                      <a:endParaRPr lang="it-IT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43031818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/>
                        <a:t>Transmission ranges [m]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100, 300, 500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2713516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Modulation</a:t>
                      </a:r>
                      <a:endParaRPr lang="it-IT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DSSS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00392706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Propagation</a:t>
                      </a:r>
                      <a:r>
                        <a:rPr lang="it-IT" sz="1600" dirty="0"/>
                        <a:t> </a:t>
                      </a:r>
                      <a:r>
                        <a:rPr lang="it-IT" sz="1600" dirty="0" err="1"/>
                        <a:t>loss</a:t>
                      </a:r>
                      <a:r>
                        <a:rPr lang="it-IT" sz="1600" dirty="0"/>
                        <a:t> model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ns3::</a:t>
                      </a:r>
                      <a:r>
                        <a:rPr lang="it-IT" sz="1600" b="0" i="0" u="none" strike="noStrike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TwoRayGround</a:t>
                      </a:r>
                      <a:endParaRPr lang="it-IT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507290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Propagation</a:t>
                      </a:r>
                      <a:r>
                        <a:rPr lang="it-IT" sz="1600" dirty="0"/>
                        <a:t> delay model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ns3::</a:t>
                      </a:r>
                      <a:r>
                        <a:rPr lang="it-IT" sz="1600" dirty="0" err="1"/>
                        <a:t>ConstantSpeed</a:t>
                      </a:r>
                      <a:endParaRPr lang="it-IT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09756033"/>
                  </a:ext>
                </a:extLst>
              </a:tr>
            </a:tbl>
          </a:graphicData>
        </a:graphic>
      </p:graphicFrame>
      <p:sp>
        <p:nvSpPr>
          <p:cNvPr id="6" name="Rettangolo 5">
            <a:extLst>
              <a:ext uri="{FF2B5EF4-FFF2-40B4-BE49-F238E27FC236}">
                <a16:creationId xmlns:a16="http://schemas.microsoft.com/office/drawing/2014/main" id="{69BDD82E-9034-481F-8AC5-EEB5EA89CC9F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10</a:t>
            </a:r>
            <a:endParaRPr lang="it-IT" sz="1200" dirty="0">
              <a:solidFill>
                <a:srgbClr val="C00000"/>
              </a:solidFill>
              <a:latin typeface="+mj-lt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21039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3E46DE-2AE3-44BE-963C-544CB7884F1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-63500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it-IT" dirty="0"/>
              <a:t>END-TO-END DELAY ↓ </a:t>
            </a:r>
          </a:p>
        </p:txBody>
      </p:sp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FAE3D449-D9F5-4347-8DC1-BA832B72FEFF}"/>
              </a:ext>
            </a:extLst>
          </p:cNvPr>
          <p:cNvSpPr txBox="1">
            <a:spLocks/>
          </p:cNvSpPr>
          <p:nvPr/>
        </p:nvSpPr>
        <p:spPr>
          <a:xfrm>
            <a:off x="1091953" y="1059651"/>
            <a:ext cx="10261847" cy="175498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400" dirty="0"/>
              <a:t>↑ Coverage: comparable </a:t>
            </a:r>
            <a:r>
              <a:rPr lang="it-IT" sz="1400" dirty="0" err="1"/>
              <a:t>results</a:t>
            </a:r>
            <a:endParaRPr lang="it-IT" sz="1400" dirty="0"/>
          </a:p>
          <a:p>
            <a:r>
              <a:rPr lang="it-IT" sz="1400" dirty="0"/>
              <a:t>↓ End-to-end delay:</a:t>
            </a:r>
          </a:p>
        </p:txBody>
      </p:sp>
      <p:pic>
        <p:nvPicPr>
          <p:cNvPr id="4" name="Immagine 3" descr="Immagine che contiene testo&#10;&#10;Descrizione generata automaticamente">
            <a:extLst>
              <a:ext uri="{FF2B5EF4-FFF2-40B4-BE49-F238E27FC236}">
                <a16:creationId xmlns:a16="http://schemas.microsoft.com/office/drawing/2014/main" id="{B1CABAE9-8263-473B-9F19-6393583D8F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543" y="1870634"/>
            <a:ext cx="5309317" cy="3887885"/>
          </a:xfrm>
          <a:prstGeom prst="rect">
            <a:avLst/>
          </a:prstGeom>
        </p:spPr>
      </p:pic>
      <p:pic>
        <p:nvPicPr>
          <p:cNvPr id="9" name="Immagine 8" descr="Immagine che contiene testo&#10;&#10;Descrizione generata automaticamente">
            <a:extLst>
              <a:ext uri="{FF2B5EF4-FFF2-40B4-BE49-F238E27FC236}">
                <a16:creationId xmlns:a16="http://schemas.microsoft.com/office/drawing/2014/main" id="{7474AB6C-E9DD-4B49-8659-04D3C863C7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5049" y="1870633"/>
            <a:ext cx="6289825" cy="3887885"/>
          </a:xfrm>
          <a:prstGeom prst="rect">
            <a:avLst/>
          </a:prstGeom>
        </p:spPr>
      </p:pic>
      <p:sp>
        <p:nvSpPr>
          <p:cNvPr id="8" name="Rettangolo 7">
            <a:extLst>
              <a:ext uri="{FF2B5EF4-FFF2-40B4-BE49-F238E27FC236}">
                <a16:creationId xmlns:a16="http://schemas.microsoft.com/office/drawing/2014/main" id="{943172A3-D0A5-42CC-85B7-77BF353A13F1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11</a:t>
            </a:r>
            <a:endParaRPr lang="it-IT" sz="1200" dirty="0">
              <a:solidFill>
                <a:srgbClr val="C00000"/>
              </a:solidFill>
              <a:latin typeface="+mj-lt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85977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3E46DE-2AE3-44BE-963C-544CB7884F1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-63500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it-IT" dirty="0"/>
              <a:t>REDUNDANCY ↓</a:t>
            </a:r>
          </a:p>
        </p:txBody>
      </p:sp>
      <p:pic>
        <p:nvPicPr>
          <p:cNvPr id="5" name="Immagine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26139207-831A-405C-9883-60A966B3AF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84" y="1550127"/>
            <a:ext cx="5909825" cy="3902714"/>
          </a:xfrm>
          <a:prstGeom prst="rect">
            <a:avLst/>
          </a:prstGeom>
        </p:spPr>
      </p:pic>
      <p:pic>
        <p:nvPicPr>
          <p:cNvPr id="7" name="Immagine 6" descr="Immagine che contiene edificio&#10;&#10;Descrizione generata automaticamente">
            <a:extLst>
              <a:ext uri="{FF2B5EF4-FFF2-40B4-BE49-F238E27FC236}">
                <a16:creationId xmlns:a16="http://schemas.microsoft.com/office/drawing/2014/main" id="{184A7071-F56B-40FA-A2A1-7B33F76FE3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7492" y="1550127"/>
            <a:ext cx="5818333" cy="3902715"/>
          </a:xfrm>
          <a:prstGeom prst="rect">
            <a:avLst/>
          </a:prstGeom>
        </p:spPr>
      </p:pic>
      <p:sp>
        <p:nvSpPr>
          <p:cNvPr id="8" name="Rettangolo 7">
            <a:extLst>
              <a:ext uri="{FF2B5EF4-FFF2-40B4-BE49-F238E27FC236}">
                <a16:creationId xmlns:a16="http://schemas.microsoft.com/office/drawing/2014/main" id="{01E8F290-A4CC-4495-84FD-40D55B71F0D5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12</a:t>
            </a:r>
            <a:endParaRPr lang="it-IT" sz="1200" dirty="0">
              <a:solidFill>
                <a:srgbClr val="C00000"/>
              </a:solidFill>
              <a:latin typeface="+mj-lt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64606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3E46DE-2AE3-44BE-963C-544CB7884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62711"/>
            <a:ext cx="10515600" cy="1325562"/>
          </a:xfrm>
        </p:spPr>
        <p:txBody>
          <a:bodyPr>
            <a:normAutofit/>
          </a:bodyPr>
          <a:lstStyle/>
          <a:p>
            <a:pPr algn="ctr"/>
            <a:r>
              <a:rPr lang="it-IT" dirty="0"/>
              <a:t>PADUA URBAN SCENARIO</a:t>
            </a:r>
          </a:p>
        </p:txBody>
      </p:sp>
      <p:graphicFrame>
        <p:nvGraphicFramePr>
          <p:cNvPr id="3" name="Tabella 2">
            <a:extLst>
              <a:ext uri="{FF2B5EF4-FFF2-40B4-BE49-F238E27FC236}">
                <a16:creationId xmlns:a16="http://schemas.microsoft.com/office/drawing/2014/main" id="{61DF1502-5565-4FDF-B45B-D421FDFBCB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6656932"/>
              </p:ext>
            </p:extLst>
          </p:nvPr>
        </p:nvGraphicFramePr>
        <p:xfrm>
          <a:off x="221880" y="1197896"/>
          <a:ext cx="5711699" cy="4403084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3315424">
                  <a:extLst>
                    <a:ext uri="{9D8B030D-6E8A-4147-A177-3AD203B41FA5}">
                      <a16:colId xmlns:a16="http://schemas.microsoft.com/office/drawing/2014/main" val="2431431013"/>
                    </a:ext>
                  </a:extLst>
                </a:gridCol>
                <a:gridCol w="2396275">
                  <a:extLst>
                    <a:ext uri="{9D8B030D-6E8A-4147-A177-3AD203B41FA5}">
                      <a16:colId xmlns:a16="http://schemas.microsoft.com/office/drawing/2014/main" val="2147857952"/>
                    </a:ext>
                  </a:extLst>
                </a:gridCol>
              </a:tblGrid>
              <a:tr h="443084">
                <a:tc gridSpan="2"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Scenario </a:t>
                      </a:r>
                      <a:r>
                        <a:rPr lang="it-IT" sz="1600" dirty="0" err="1"/>
                        <a:t>configuration</a:t>
                      </a:r>
                      <a:endParaRPr lang="it-IT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386447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/>
                        <a:t>Scenario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 err="1"/>
                        <a:t>Padua</a:t>
                      </a:r>
                      <a:endParaRPr lang="it-I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155063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600" dirty="0" err="1"/>
                        <a:t>Latitude</a:t>
                      </a:r>
                      <a:r>
                        <a:rPr lang="it-IT" sz="1600" dirty="0"/>
                        <a:t> N [°]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45.4171</a:t>
                      </a:r>
                      <a:endParaRPr lang="it-I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9011623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Latitude</a:t>
                      </a:r>
                      <a:r>
                        <a:rPr lang="it-IT" sz="1600" dirty="0"/>
                        <a:t> S [°]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45.3981</a:t>
                      </a:r>
                      <a:endParaRPr lang="it-I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0363005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Longitude</a:t>
                      </a:r>
                      <a:r>
                        <a:rPr lang="it-IT" sz="1600" dirty="0"/>
                        <a:t> W [°]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11.8654</a:t>
                      </a:r>
                      <a:endParaRPr lang="it-I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8483290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Longitude</a:t>
                      </a:r>
                      <a:r>
                        <a:rPr lang="it-IT" sz="1600" dirty="0"/>
                        <a:t> E [°]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11.8923</a:t>
                      </a:r>
                      <a:endParaRPr lang="it-I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3031818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Circumference</a:t>
                      </a:r>
                      <a:r>
                        <a:rPr lang="it-IT" sz="1600" dirty="0"/>
                        <a:t> </a:t>
                      </a:r>
                      <a:r>
                        <a:rPr lang="it-IT" sz="1600" dirty="0" err="1"/>
                        <a:t>radius</a:t>
                      </a:r>
                      <a:r>
                        <a:rPr lang="it-IT" sz="1600" dirty="0"/>
                        <a:t> [m]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1000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5295210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Distance</a:t>
                      </a:r>
                      <a:r>
                        <a:rPr lang="it-IT" sz="1600" dirty="0"/>
                        <a:t> </a:t>
                      </a:r>
                      <a:r>
                        <a:rPr lang="it-IT" sz="1600" dirty="0" err="1"/>
                        <a:t>between</a:t>
                      </a:r>
                      <a:r>
                        <a:rPr lang="it-IT" sz="1600" dirty="0"/>
                        <a:t> </a:t>
                      </a:r>
                      <a:r>
                        <a:rPr lang="it-IT" sz="1600" dirty="0" err="1"/>
                        <a:t>vehicles</a:t>
                      </a:r>
                      <a:r>
                        <a:rPr lang="it-IT" sz="1600" dirty="0"/>
                        <a:t> [m]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0392706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Number</a:t>
                      </a:r>
                      <a:r>
                        <a:rPr lang="it-IT" sz="1600" dirty="0"/>
                        <a:t> of </a:t>
                      </a:r>
                      <a:r>
                        <a:rPr lang="it-IT" sz="1600" dirty="0" err="1"/>
                        <a:t>vehicles</a:t>
                      </a:r>
                      <a:endParaRPr lang="it-I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1775</a:t>
                      </a:r>
                      <a:endParaRPr lang="it-I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507290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b="1" dirty="0" err="1"/>
                        <a:t>Number</a:t>
                      </a:r>
                      <a:r>
                        <a:rPr lang="it-IT" sz="1600" b="1" dirty="0"/>
                        <a:t> of buildings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1" dirty="0"/>
                        <a:t>6322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0201454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Number</a:t>
                      </a:r>
                      <a:r>
                        <a:rPr lang="it-IT" sz="1600" dirty="0"/>
                        <a:t> of </a:t>
                      </a:r>
                      <a:r>
                        <a:rPr lang="it-IT" sz="1600" dirty="0" err="1"/>
                        <a:t>simulations</a:t>
                      </a:r>
                      <a:endParaRPr lang="it-I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4500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9756033"/>
                  </a:ext>
                </a:extLst>
              </a:tr>
            </a:tbl>
          </a:graphicData>
        </a:graphic>
      </p:graphicFrame>
      <p:graphicFrame>
        <p:nvGraphicFramePr>
          <p:cNvPr id="23" name="Tabella 22">
            <a:extLst>
              <a:ext uri="{FF2B5EF4-FFF2-40B4-BE49-F238E27FC236}">
                <a16:creationId xmlns:a16="http://schemas.microsoft.com/office/drawing/2014/main" id="{059621E8-BFC3-4ADC-B180-1EE96A571E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5395573"/>
              </p:ext>
            </p:extLst>
          </p:nvPr>
        </p:nvGraphicFramePr>
        <p:xfrm>
          <a:off x="6108407" y="1197896"/>
          <a:ext cx="5841905" cy="442579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982897">
                  <a:extLst>
                    <a:ext uri="{9D8B030D-6E8A-4147-A177-3AD203B41FA5}">
                      <a16:colId xmlns:a16="http://schemas.microsoft.com/office/drawing/2014/main" val="2431431013"/>
                    </a:ext>
                  </a:extLst>
                </a:gridCol>
                <a:gridCol w="2859008">
                  <a:extLst>
                    <a:ext uri="{9D8B030D-6E8A-4147-A177-3AD203B41FA5}">
                      <a16:colId xmlns:a16="http://schemas.microsoft.com/office/drawing/2014/main" val="2147857952"/>
                    </a:ext>
                  </a:extLst>
                </a:gridCol>
              </a:tblGrid>
              <a:tr h="465790">
                <a:tc gridSpan="2">
                  <a:txBody>
                    <a:bodyPr/>
                    <a:lstStyle/>
                    <a:p>
                      <a:pPr algn="ctr"/>
                      <a:r>
                        <a:rPr lang="it-IT" dirty="0"/>
                        <a:t>Simulator </a:t>
                      </a:r>
                      <a:r>
                        <a:rPr lang="it-IT" dirty="0" err="1"/>
                        <a:t>configuration</a:t>
                      </a:r>
                      <a:endParaRPr lang="it-IT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386447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Packet</a:t>
                      </a:r>
                      <a:r>
                        <a:rPr lang="it-IT" sz="1600" dirty="0"/>
                        <a:t> payload size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100 byte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155063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/>
                        <a:t>Frequency [GHz]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2.4</a:t>
                      </a:r>
                      <a:endParaRPr lang="it-I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9011623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/>
                        <a:t>Channel </a:t>
                      </a:r>
                      <a:r>
                        <a:rPr lang="it-IT" sz="1600" dirty="0" err="1"/>
                        <a:t>bandwidth</a:t>
                      </a:r>
                      <a:r>
                        <a:rPr lang="it-IT" sz="1600" dirty="0"/>
                        <a:t> [MHz]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22</a:t>
                      </a:r>
                      <a:endParaRPr lang="it-I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0363005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/>
                        <a:t>Transmission speed [Mbps]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11</a:t>
                      </a:r>
                      <a:endParaRPr lang="it-I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8483290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Transmission powers </a:t>
                      </a:r>
                      <a:r>
                        <a:rPr lang="it-IT" sz="1600" dirty="0"/>
                        <a:t>[</a:t>
                      </a:r>
                      <a:r>
                        <a:rPr lang="it-IT" sz="1600" dirty="0" err="1"/>
                        <a:t>dBm</a:t>
                      </a:r>
                      <a:r>
                        <a:rPr lang="it-IT" sz="1600" dirty="0"/>
                        <a:t>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-7.0, 4.6, 13.4</a:t>
                      </a:r>
                      <a:endParaRPr lang="it-I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3031818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/>
                        <a:t>Transmission ranges [m]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100, 300, 500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2713516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Modulation</a:t>
                      </a:r>
                      <a:endParaRPr lang="it-I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DSSS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0392706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Propagation</a:t>
                      </a:r>
                      <a:r>
                        <a:rPr lang="it-IT" sz="1600" dirty="0"/>
                        <a:t> </a:t>
                      </a:r>
                      <a:r>
                        <a:rPr lang="it-IT" sz="1600" dirty="0" err="1"/>
                        <a:t>loss</a:t>
                      </a:r>
                      <a:r>
                        <a:rPr lang="it-IT" sz="1600" dirty="0"/>
                        <a:t>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ns3::</a:t>
                      </a:r>
                      <a:r>
                        <a:rPr lang="it-IT" sz="1600" b="0" i="0" u="none" strike="noStrike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TwoRayGround</a:t>
                      </a:r>
                      <a:endParaRPr lang="it-I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507290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Propagation</a:t>
                      </a:r>
                      <a:r>
                        <a:rPr lang="it-IT" sz="1600" dirty="0"/>
                        <a:t> delay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ns3::</a:t>
                      </a:r>
                      <a:r>
                        <a:rPr lang="it-IT" sz="1600" dirty="0" err="1"/>
                        <a:t>ConstantSpeed</a:t>
                      </a:r>
                      <a:endParaRPr lang="it-I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9756033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b="1" dirty="0" err="1"/>
                        <a:t>Shadowing</a:t>
                      </a:r>
                      <a:r>
                        <a:rPr lang="it-IT" sz="1600" b="1" dirty="0"/>
                        <a:t>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1" dirty="0"/>
                        <a:t>ns3::</a:t>
                      </a:r>
                      <a:r>
                        <a:rPr lang="it-IT" sz="1600" b="1" dirty="0" err="1"/>
                        <a:t>ObstacleShadowing</a:t>
                      </a:r>
                      <a:endParaRPr lang="it-IT" sz="16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7235799"/>
                  </a:ext>
                </a:extLst>
              </a:tr>
            </a:tbl>
          </a:graphicData>
        </a:graphic>
      </p:graphicFrame>
      <p:sp>
        <p:nvSpPr>
          <p:cNvPr id="6" name="Rettangolo 5">
            <a:extLst>
              <a:ext uri="{FF2B5EF4-FFF2-40B4-BE49-F238E27FC236}">
                <a16:creationId xmlns:a16="http://schemas.microsoft.com/office/drawing/2014/main" id="{BD0DE8CC-603C-44E9-BCE2-F0E11EC345EA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13</a:t>
            </a:r>
            <a:endParaRPr lang="it-IT" sz="1200" dirty="0">
              <a:solidFill>
                <a:srgbClr val="C00000"/>
              </a:solidFill>
              <a:latin typeface="+mj-lt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7447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1456934B-EAAA-4185-A562-CD8A7FED9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267" y="1204026"/>
            <a:ext cx="5536942" cy="4113699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8A2C5B05-B6CB-4FB0-B0CB-37E0FF85E5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3126" y="1212905"/>
            <a:ext cx="5015785" cy="4113699"/>
          </a:xfrm>
          <a:prstGeom prst="rect">
            <a:avLst/>
          </a:prstGeom>
        </p:spPr>
      </p:pic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404FF6F9-50C9-47F5-9A59-7E20DCAFA408}"/>
              </a:ext>
            </a:extLst>
          </p:cNvPr>
          <p:cNvSpPr txBox="1">
            <a:spLocks/>
          </p:cNvSpPr>
          <p:nvPr/>
        </p:nvSpPr>
        <p:spPr>
          <a:xfrm>
            <a:off x="2345396" y="5780377"/>
            <a:ext cx="2217270" cy="41624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000" dirty="0" err="1"/>
              <a:t>Without</a:t>
            </a:r>
            <a:r>
              <a:rPr lang="it-IT" sz="2000" dirty="0"/>
              <a:t> buildings</a:t>
            </a:r>
          </a:p>
        </p:txBody>
      </p:sp>
      <p:sp>
        <p:nvSpPr>
          <p:cNvPr id="27" name="Rettangolo 26">
            <a:extLst>
              <a:ext uri="{FF2B5EF4-FFF2-40B4-BE49-F238E27FC236}">
                <a16:creationId xmlns:a16="http://schemas.microsoft.com/office/drawing/2014/main" id="{5FAEBFEB-1E89-4E24-8E28-830974169D18}"/>
              </a:ext>
            </a:extLst>
          </p:cNvPr>
          <p:cNvSpPr/>
          <p:nvPr/>
        </p:nvSpPr>
        <p:spPr>
          <a:xfrm>
            <a:off x="688267" y="5298642"/>
            <a:ext cx="5536942" cy="3929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8C001087-313E-45B5-9FE2-AC7E4000D593}"/>
              </a:ext>
            </a:extLst>
          </p:cNvPr>
          <p:cNvSpPr txBox="1">
            <a:spLocks/>
          </p:cNvSpPr>
          <p:nvPr/>
        </p:nvSpPr>
        <p:spPr>
          <a:xfrm>
            <a:off x="8106385" y="5786379"/>
            <a:ext cx="1829266" cy="41624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000" dirty="0"/>
              <a:t>With buildings</a:t>
            </a:r>
          </a:p>
        </p:txBody>
      </p:sp>
      <p:pic>
        <p:nvPicPr>
          <p:cNvPr id="5" name="Immagine 4" descr="Immagine che contiene arredamento&#10;&#10;Descrizione generata automaticamente">
            <a:extLst>
              <a:ext uri="{FF2B5EF4-FFF2-40B4-BE49-F238E27FC236}">
                <a16:creationId xmlns:a16="http://schemas.microsoft.com/office/drawing/2014/main" id="{2BCF709E-BBE5-4703-AA95-0CFEA92C92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293" y="5453317"/>
            <a:ext cx="1073704" cy="156703"/>
          </a:xfrm>
          <a:prstGeom prst="rect">
            <a:avLst/>
          </a:prstGeom>
        </p:spPr>
      </p:pic>
      <p:sp>
        <p:nvSpPr>
          <p:cNvPr id="28" name="Rettangolo 27">
            <a:extLst>
              <a:ext uri="{FF2B5EF4-FFF2-40B4-BE49-F238E27FC236}">
                <a16:creationId xmlns:a16="http://schemas.microsoft.com/office/drawing/2014/main" id="{337B651D-1A07-4799-9C44-4DE35E4AD019}"/>
              </a:ext>
            </a:extLst>
          </p:cNvPr>
          <p:cNvSpPr/>
          <p:nvPr/>
        </p:nvSpPr>
        <p:spPr>
          <a:xfrm>
            <a:off x="6513126" y="5317725"/>
            <a:ext cx="5015785" cy="3929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68FFAEE1-CCF1-4CC6-8B01-0476A53573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7206" y="5456081"/>
            <a:ext cx="1087868" cy="151175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16E50AA2-8D8D-46E7-8A33-4C76D7325A1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6398" y="5456081"/>
            <a:ext cx="1078772" cy="151175"/>
          </a:xfrm>
          <a:prstGeom prst="rect">
            <a:avLst/>
          </a:prstGeom>
        </p:spPr>
      </p:pic>
      <p:pic>
        <p:nvPicPr>
          <p:cNvPr id="16" name="Immagine 15" descr="Immagine che contiene arredamento, tavolo&#10;&#10;Descrizione generata automaticamente">
            <a:extLst>
              <a:ext uri="{FF2B5EF4-FFF2-40B4-BE49-F238E27FC236}">
                <a16:creationId xmlns:a16="http://schemas.microsoft.com/office/drawing/2014/main" id="{AC306D5D-393A-45B1-9DD2-AAFBD54B7CE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1396" y="5460195"/>
            <a:ext cx="1050651" cy="142946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F86ED420-45B3-4B1A-8B21-FA55F9E9409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7396" y="5460404"/>
            <a:ext cx="1058170" cy="142529"/>
          </a:xfrm>
          <a:prstGeom prst="rect">
            <a:avLst/>
          </a:prstGeom>
        </p:spPr>
      </p:pic>
      <p:sp>
        <p:nvSpPr>
          <p:cNvPr id="24" name="Titolo 1">
            <a:extLst>
              <a:ext uri="{FF2B5EF4-FFF2-40B4-BE49-F238E27FC236}">
                <a16:creationId xmlns:a16="http://schemas.microsoft.com/office/drawing/2014/main" id="{BF6B0CE0-A167-4F8F-82ED-A3F598A03960}"/>
              </a:ext>
            </a:extLst>
          </p:cNvPr>
          <p:cNvSpPr txBox="1">
            <a:spLocks/>
          </p:cNvSpPr>
          <p:nvPr/>
        </p:nvSpPr>
        <p:spPr>
          <a:xfrm>
            <a:off x="0" y="-62711"/>
            <a:ext cx="121920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dirty="0"/>
              <a:t>PADUA – COVERAGE ↑</a:t>
            </a:r>
          </a:p>
        </p:txBody>
      </p:sp>
      <p:pic>
        <p:nvPicPr>
          <p:cNvPr id="30" name="Immagine 29">
            <a:extLst>
              <a:ext uri="{FF2B5EF4-FFF2-40B4-BE49-F238E27FC236}">
                <a16:creationId xmlns:a16="http://schemas.microsoft.com/office/drawing/2014/main" id="{81185EA6-909D-47AB-A045-6DD9F7ED4D1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5282" y="5459891"/>
            <a:ext cx="1052260" cy="143555"/>
          </a:xfrm>
          <a:prstGeom prst="rect">
            <a:avLst/>
          </a:prstGeom>
        </p:spPr>
      </p:pic>
      <p:sp>
        <p:nvSpPr>
          <p:cNvPr id="17" name="Rettangolo 16">
            <a:extLst>
              <a:ext uri="{FF2B5EF4-FFF2-40B4-BE49-F238E27FC236}">
                <a16:creationId xmlns:a16="http://schemas.microsoft.com/office/drawing/2014/main" id="{D0DE5222-EB56-46EC-9128-428AAD53D6B0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14</a:t>
            </a:r>
            <a:endParaRPr lang="it-IT" sz="1200" dirty="0">
              <a:solidFill>
                <a:srgbClr val="C00000"/>
              </a:solidFill>
              <a:latin typeface="+mj-lt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64520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olo 1">
            <a:extLst>
              <a:ext uri="{FF2B5EF4-FFF2-40B4-BE49-F238E27FC236}">
                <a16:creationId xmlns:a16="http://schemas.microsoft.com/office/drawing/2014/main" id="{BF6B0CE0-A167-4F8F-82ED-A3F598A03960}"/>
              </a:ext>
            </a:extLst>
          </p:cNvPr>
          <p:cNvSpPr txBox="1">
            <a:spLocks/>
          </p:cNvSpPr>
          <p:nvPr/>
        </p:nvSpPr>
        <p:spPr>
          <a:xfrm>
            <a:off x="0" y="-62711"/>
            <a:ext cx="121920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dirty="0"/>
              <a:t>EXPLOITING JUNCTIONS – EXAMPLE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BFD0F6F1-F11F-4A30-9AEA-12A6CCC94E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336" y="1103460"/>
            <a:ext cx="5601966" cy="4332606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1FF7A5BB-DC36-4562-AF3B-111F552BA4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5421" y="1103461"/>
            <a:ext cx="5601966" cy="4332606"/>
          </a:xfrm>
          <a:prstGeom prst="rect">
            <a:avLst/>
          </a:prstGeom>
        </p:spPr>
      </p:pic>
      <p:sp>
        <p:nvSpPr>
          <p:cNvPr id="17" name="Segnaposto contenuto 2">
            <a:extLst>
              <a:ext uri="{FF2B5EF4-FFF2-40B4-BE49-F238E27FC236}">
                <a16:creationId xmlns:a16="http://schemas.microsoft.com/office/drawing/2014/main" id="{5355D7FD-92A8-4C56-8C78-56F4CBC63886}"/>
              </a:ext>
            </a:extLst>
          </p:cNvPr>
          <p:cNvSpPr txBox="1">
            <a:spLocks/>
          </p:cNvSpPr>
          <p:nvPr/>
        </p:nvSpPr>
        <p:spPr>
          <a:xfrm>
            <a:off x="1819020" y="5645483"/>
            <a:ext cx="2803709" cy="416242"/>
          </a:xfrm>
          <a:prstGeom prst="rect">
            <a:avLst/>
          </a:prstGeom>
        </p:spPr>
        <p:txBody>
          <a:bodyPr>
            <a:normAutofit fontScale="925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000" dirty="0" err="1"/>
              <a:t>Without</a:t>
            </a:r>
            <a:r>
              <a:rPr lang="it-IT" sz="2000" dirty="0"/>
              <a:t> </a:t>
            </a:r>
            <a:r>
              <a:rPr lang="it-IT" sz="2000" dirty="0" err="1"/>
              <a:t>junction</a:t>
            </a:r>
            <a:r>
              <a:rPr lang="it-IT" sz="2000" dirty="0"/>
              <a:t> model</a:t>
            </a:r>
          </a:p>
        </p:txBody>
      </p:sp>
      <p:sp>
        <p:nvSpPr>
          <p:cNvPr id="18" name="Segnaposto contenuto 2">
            <a:extLst>
              <a:ext uri="{FF2B5EF4-FFF2-40B4-BE49-F238E27FC236}">
                <a16:creationId xmlns:a16="http://schemas.microsoft.com/office/drawing/2014/main" id="{80266253-0580-45F9-8BF0-F68193512B5B}"/>
              </a:ext>
            </a:extLst>
          </p:cNvPr>
          <p:cNvSpPr txBox="1">
            <a:spLocks/>
          </p:cNvSpPr>
          <p:nvPr/>
        </p:nvSpPr>
        <p:spPr>
          <a:xfrm>
            <a:off x="7739950" y="5645483"/>
            <a:ext cx="2485796" cy="41624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000" dirty="0"/>
              <a:t>With </a:t>
            </a:r>
            <a:r>
              <a:rPr lang="it-IT" sz="2000" dirty="0" err="1"/>
              <a:t>junction</a:t>
            </a:r>
            <a:r>
              <a:rPr lang="it-IT" sz="2000" dirty="0"/>
              <a:t> model</a:t>
            </a: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D372ADFB-3B42-4F3B-85E3-D0385BFF9C32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15</a:t>
            </a:r>
            <a:endParaRPr lang="it-IT" sz="1200" dirty="0">
              <a:solidFill>
                <a:srgbClr val="C00000"/>
              </a:solidFill>
              <a:latin typeface="+mj-lt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48050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olo 1">
            <a:extLst>
              <a:ext uri="{FF2B5EF4-FFF2-40B4-BE49-F238E27FC236}">
                <a16:creationId xmlns:a16="http://schemas.microsoft.com/office/drawing/2014/main" id="{BF6B0CE0-A167-4F8F-82ED-A3F598A03960}"/>
              </a:ext>
            </a:extLst>
          </p:cNvPr>
          <p:cNvSpPr txBox="1">
            <a:spLocks/>
          </p:cNvSpPr>
          <p:nvPr/>
        </p:nvSpPr>
        <p:spPr>
          <a:xfrm>
            <a:off x="0" y="-62711"/>
            <a:ext cx="121920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dirty="0"/>
              <a:t>JUNCTION MODEL</a:t>
            </a:r>
          </a:p>
        </p:txBody>
      </p:sp>
      <p:pic>
        <p:nvPicPr>
          <p:cNvPr id="3" name="Immagine 2" descr="Immagine che contiene testo&#10;&#10;Descrizione generata automaticamente">
            <a:extLst>
              <a:ext uri="{FF2B5EF4-FFF2-40B4-BE49-F238E27FC236}">
                <a16:creationId xmlns:a16="http://schemas.microsoft.com/office/drawing/2014/main" id="{DD1A6996-2BA8-4669-B632-064364EEB7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2534" y="2902820"/>
            <a:ext cx="3622099" cy="3160629"/>
          </a:xfrm>
          <a:prstGeom prst="rect">
            <a:avLst/>
          </a:prstGeom>
        </p:spPr>
      </p:pic>
      <p:sp>
        <p:nvSpPr>
          <p:cNvPr id="21" name="Segnaposto contenuto 2">
            <a:extLst>
              <a:ext uri="{FF2B5EF4-FFF2-40B4-BE49-F238E27FC236}">
                <a16:creationId xmlns:a16="http://schemas.microsoft.com/office/drawing/2014/main" id="{55CC6B90-F3B4-4988-AC08-8BF8C436DE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554" y="1041895"/>
            <a:ext cx="10261847" cy="5021554"/>
          </a:xfrm>
        </p:spPr>
        <p:txBody>
          <a:bodyPr>
            <a:normAutofit/>
          </a:bodyPr>
          <a:lstStyle/>
          <a:p>
            <a:r>
              <a:rPr lang="it-IT" dirty="0" err="1"/>
              <a:t>Aim</a:t>
            </a:r>
            <a:r>
              <a:rPr lang="it-IT" dirty="0"/>
              <a:t>: exploit </a:t>
            </a:r>
            <a:r>
              <a:rPr lang="it-IT" dirty="0" err="1"/>
              <a:t>vehicles</a:t>
            </a:r>
            <a:r>
              <a:rPr lang="it-IT" dirty="0"/>
              <a:t> </a:t>
            </a:r>
            <a:r>
              <a:rPr lang="it-IT" dirty="0" err="1"/>
              <a:t>located</a:t>
            </a:r>
            <a:r>
              <a:rPr lang="it-IT" dirty="0"/>
              <a:t> </a:t>
            </a:r>
            <a:r>
              <a:rPr lang="it-IT" dirty="0" err="1"/>
              <a:t>within</a:t>
            </a:r>
            <a:r>
              <a:rPr lang="it-IT" dirty="0"/>
              <a:t> </a:t>
            </a:r>
            <a:r>
              <a:rPr lang="it-IT" dirty="0" err="1"/>
              <a:t>junctions</a:t>
            </a:r>
            <a:r>
              <a:rPr lang="it-IT" dirty="0"/>
              <a:t> to </a:t>
            </a:r>
            <a:r>
              <a:rPr lang="it-IT" dirty="0" err="1"/>
              <a:t>improve</a:t>
            </a:r>
            <a:r>
              <a:rPr lang="it-IT" dirty="0"/>
              <a:t> coverage</a:t>
            </a:r>
          </a:p>
          <a:p>
            <a:r>
              <a:rPr lang="it-IT" dirty="0" err="1"/>
              <a:t>Identification</a:t>
            </a:r>
            <a:r>
              <a:rPr lang="it-IT" dirty="0"/>
              <a:t> of </a:t>
            </a:r>
            <a:r>
              <a:rPr lang="it-IT" dirty="0" err="1"/>
              <a:t>junctions</a:t>
            </a:r>
            <a:r>
              <a:rPr lang="it-IT" dirty="0"/>
              <a:t> via OSM/SUMO tools</a:t>
            </a:r>
          </a:p>
          <a:p>
            <a:endParaRPr lang="it-IT" dirty="0"/>
          </a:p>
          <a:p>
            <a:endParaRPr lang="it-IT" dirty="0"/>
          </a:p>
          <a:p>
            <a:r>
              <a:rPr lang="it-IT" dirty="0"/>
              <a:t>20x20m </a:t>
            </a:r>
            <a:r>
              <a:rPr lang="it-IT" dirty="0" err="1"/>
              <a:t>bounding</a:t>
            </a:r>
            <a:r>
              <a:rPr lang="it-IT" dirty="0"/>
              <a:t> box to </a:t>
            </a:r>
            <a:r>
              <a:rPr lang="it-IT" dirty="0" err="1"/>
              <a:t>extend</a:t>
            </a:r>
            <a:r>
              <a:rPr lang="it-IT" dirty="0"/>
              <a:t> the </a:t>
            </a:r>
            <a:r>
              <a:rPr lang="it-IT" dirty="0" err="1"/>
              <a:t>polygon</a:t>
            </a:r>
            <a:endParaRPr lang="it-IT" dirty="0"/>
          </a:p>
          <a:p>
            <a:r>
              <a:rPr lang="it-IT" dirty="0" err="1"/>
              <a:t>Vehicles</a:t>
            </a:r>
            <a:r>
              <a:rPr lang="it-IT" dirty="0"/>
              <a:t> </a:t>
            </a:r>
            <a:r>
              <a:rPr lang="it-IT" dirty="0" err="1"/>
              <a:t>within</a:t>
            </a:r>
            <a:r>
              <a:rPr lang="it-IT" dirty="0"/>
              <a:t> a </a:t>
            </a:r>
            <a:r>
              <a:rPr lang="it-IT" dirty="0" err="1"/>
              <a:t>junction</a:t>
            </a:r>
            <a:r>
              <a:rPr lang="it-IT" dirty="0"/>
              <a:t> </a:t>
            </a:r>
            <a:r>
              <a:rPr lang="it-IT" dirty="0" err="1"/>
              <a:t>participate</a:t>
            </a:r>
            <a:r>
              <a:rPr lang="it-IT" dirty="0"/>
              <a:t> in a </a:t>
            </a:r>
            <a:r>
              <a:rPr lang="it-IT" b="1" dirty="0"/>
              <a:t>second </a:t>
            </a:r>
            <a:r>
              <a:rPr lang="it-IT" b="1" dirty="0" err="1"/>
              <a:t>contention</a:t>
            </a:r>
            <a:r>
              <a:rPr lang="it-IT" b="1" dirty="0"/>
              <a:t> </a:t>
            </a:r>
            <a:br>
              <a:rPr lang="it-IT" dirty="0"/>
            </a:br>
            <a:r>
              <a:rPr lang="it-IT" dirty="0"/>
              <a:t>with </a:t>
            </a:r>
            <a:r>
              <a:rPr lang="it-IT" dirty="0" err="1"/>
              <a:t>other</a:t>
            </a:r>
            <a:r>
              <a:rPr lang="it-IT" dirty="0"/>
              <a:t> </a:t>
            </a:r>
            <a:r>
              <a:rPr lang="it-IT" dirty="0" err="1"/>
              <a:t>vehicles</a:t>
            </a:r>
            <a:r>
              <a:rPr lang="it-IT" dirty="0"/>
              <a:t> </a:t>
            </a:r>
            <a:r>
              <a:rPr lang="it-IT" dirty="0" err="1"/>
              <a:t>within</a:t>
            </a:r>
            <a:r>
              <a:rPr lang="it-IT" dirty="0"/>
              <a:t> the </a:t>
            </a:r>
            <a:r>
              <a:rPr lang="it-IT" dirty="0" err="1"/>
              <a:t>same</a:t>
            </a:r>
            <a:r>
              <a:rPr lang="it-IT" dirty="0"/>
              <a:t> </a:t>
            </a:r>
            <a:r>
              <a:rPr lang="it-IT" dirty="0" err="1"/>
              <a:t>junction</a:t>
            </a:r>
            <a:endParaRPr lang="it-IT" dirty="0"/>
          </a:p>
          <a:p>
            <a:r>
              <a:rPr lang="it-IT" dirty="0"/>
              <a:t>Extension </a:t>
            </a:r>
            <a:r>
              <a:rPr lang="it-IT" dirty="0" err="1"/>
              <a:t>applicable</a:t>
            </a:r>
            <a:r>
              <a:rPr lang="it-IT" dirty="0"/>
              <a:t> </a:t>
            </a:r>
            <a:r>
              <a:rPr lang="it-IT" dirty="0" err="1"/>
              <a:t>both</a:t>
            </a:r>
            <a:r>
              <a:rPr lang="it-IT" dirty="0"/>
              <a:t> to Fast-Broadcast and ROFF</a:t>
            </a:r>
          </a:p>
          <a:p>
            <a:pPr lvl="1"/>
            <a:r>
              <a:rPr lang="it-IT" dirty="0"/>
              <a:t>SJ-Fast-Broadcast and SJ-ROFF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D431CD58-41CD-4E2E-ADC2-E6802453470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22"/>
          <a:stretch/>
        </p:blipFill>
        <p:spPr>
          <a:xfrm>
            <a:off x="918911" y="2177889"/>
            <a:ext cx="5898391" cy="1079662"/>
          </a:xfrm>
          <a:prstGeom prst="rect">
            <a:avLst/>
          </a:prstGeom>
        </p:spPr>
      </p:pic>
      <p:sp>
        <p:nvSpPr>
          <p:cNvPr id="7" name="Rettangolo 6">
            <a:extLst>
              <a:ext uri="{FF2B5EF4-FFF2-40B4-BE49-F238E27FC236}">
                <a16:creationId xmlns:a16="http://schemas.microsoft.com/office/drawing/2014/main" id="{DD51749B-9683-4D36-ACDE-9148EA9097B7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16</a:t>
            </a:r>
            <a:endParaRPr lang="it-IT" sz="1200" dirty="0">
              <a:solidFill>
                <a:srgbClr val="C00000"/>
              </a:solidFill>
              <a:latin typeface="+mj-lt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62395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olo 1">
            <a:extLst>
              <a:ext uri="{FF2B5EF4-FFF2-40B4-BE49-F238E27FC236}">
                <a16:creationId xmlns:a16="http://schemas.microsoft.com/office/drawing/2014/main" id="{BF6B0CE0-A167-4F8F-82ED-A3F598A03960}"/>
              </a:ext>
            </a:extLst>
          </p:cNvPr>
          <p:cNvSpPr txBox="1">
            <a:spLocks/>
          </p:cNvSpPr>
          <p:nvPr/>
        </p:nvSpPr>
        <p:spPr>
          <a:xfrm>
            <a:off x="0" y="-62711"/>
            <a:ext cx="121920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dirty="0"/>
              <a:t>JUNCTION MODEL - SCENARIOS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583F6B35-E1C3-4B9C-B71E-E3FB9E195E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466" y="1562469"/>
            <a:ext cx="4735845" cy="4416640"/>
          </a:xfrm>
          <a:prstGeom prst="rect">
            <a:avLst/>
          </a:prstGeom>
        </p:spPr>
      </p:pic>
      <p:pic>
        <p:nvPicPr>
          <p:cNvPr id="12" name="Immagine 11" descr="Immagine che contiene testo, mappa&#10;&#10;Descrizione generata automaticamente">
            <a:extLst>
              <a:ext uri="{FF2B5EF4-FFF2-40B4-BE49-F238E27FC236}">
                <a16:creationId xmlns:a16="http://schemas.microsoft.com/office/drawing/2014/main" id="{E2EB069A-5A3C-4545-A84B-4B94AEF1A5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8125" y="1562470"/>
            <a:ext cx="4675427" cy="4416640"/>
          </a:xfrm>
          <a:prstGeom prst="rect">
            <a:avLst/>
          </a:prstGeom>
        </p:spPr>
      </p:pic>
      <p:sp>
        <p:nvSpPr>
          <p:cNvPr id="15" name="Segnaposto contenuto 2">
            <a:extLst>
              <a:ext uri="{FF2B5EF4-FFF2-40B4-BE49-F238E27FC236}">
                <a16:creationId xmlns:a16="http://schemas.microsoft.com/office/drawing/2014/main" id="{7734B54C-7178-42CA-8D22-C4363CA9DC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61097" y="908731"/>
            <a:ext cx="1692581" cy="6004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dirty="0"/>
              <a:t>Los Angeles</a:t>
            </a:r>
          </a:p>
        </p:txBody>
      </p:sp>
      <p:sp>
        <p:nvSpPr>
          <p:cNvPr id="16" name="Segnaposto contenuto 2">
            <a:extLst>
              <a:ext uri="{FF2B5EF4-FFF2-40B4-BE49-F238E27FC236}">
                <a16:creationId xmlns:a16="http://schemas.microsoft.com/office/drawing/2014/main" id="{6EE55CB1-223E-4699-AF44-20A6E70FB781}"/>
              </a:ext>
            </a:extLst>
          </p:cNvPr>
          <p:cNvSpPr txBox="1">
            <a:spLocks/>
          </p:cNvSpPr>
          <p:nvPr/>
        </p:nvSpPr>
        <p:spPr>
          <a:xfrm>
            <a:off x="8953130" y="908731"/>
            <a:ext cx="1007521" cy="6004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it-IT" dirty="0" err="1"/>
              <a:t>Padua</a:t>
            </a:r>
            <a:endParaRPr lang="it-IT" dirty="0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36F2B5B5-7A60-4201-8869-CF9D2B680B6D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17</a:t>
            </a:r>
            <a:endParaRPr lang="it-IT" sz="1200" dirty="0">
              <a:solidFill>
                <a:srgbClr val="C00000"/>
              </a:solidFill>
              <a:latin typeface="+mj-lt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09693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3E46DE-2AE3-44BE-963C-544CB7884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62711"/>
            <a:ext cx="12192000" cy="1325562"/>
          </a:xfrm>
        </p:spPr>
        <p:txBody>
          <a:bodyPr>
            <a:normAutofit/>
          </a:bodyPr>
          <a:lstStyle/>
          <a:p>
            <a:pPr algn="ctr"/>
            <a:r>
              <a:rPr lang="it-IT" dirty="0"/>
              <a:t>PADUA URBAN SCENARIO WITH JUNCTIONS</a:t>
            </a:r>
          </a:p>
        </p:txBody>
      </p:sp>
      <p:graphicFrame>
        <p:nvGraphicFramePr>
          <p:cNvPr id="3" name="Tabella 2">
            <a:extLst>
              <a:ext uri="{FF2B5EF4-FFF2-40B4-BE49-F238E27FC236}">
                <a16:creationId xmlns:a16="http://schemas.microsoft.com/office/drawing/2014/main" id="{61DF1502-5565-4FDF-B45B-D421FDFBCB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6262533"/>
              </p:ext>
            </p:extLst>
          </p:nvPr>
        </p:nvGraphicFramePr>
        <p:xfrm>
          <a:off x="137990" y="1197896"/>
          <a:ext cx="5711699" cy="4799084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3315424">
                  <a:extLst>
                    <a:ext uri="{9D8B030D-6E8A-4147-A177-3AD203B41FA5}">
                      <a16:colId xmlns:a16="http://schemas.microsoft.com/office/drawing/2014/main" val="2431431013"/>
                    </a:ext>
                  </a:extLst>
                </a:gridCol>
                <a:gridCol w="2396275">
                  <a:extLst>
                    <a:ext uri="{9D8B030D-6E8A-4147-A177-3AD203B41FA5}">
                      <a16:colId xmlns:a16="http://schemas.microsoft.com/office/drawing/2014/main" val="2147857952"/>
                    </a:ext>
                  </a:extLst>
                </a:gridCol>
              </a:tblGrid>
              <a:tr h="443084">
                <a:tc gridSpan="2"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Scenario </a:t>
                      </a:r>
                      <a:r>
                        <a:rPr lang="it-IT" sz="1600" dirty="0" err="1"/>
                        <a:t>configuration</a:t>
                      </a:r>
                      <a:endParaRPr lang="it-IT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386447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/>
                        <a:t>Scenario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 err="1"/>
                        <a:t>Padua</a:t>
                      </a:r>
                      <a:endParaRPr lang="it-I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155063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600" dirty="0" err="1"/>
                        <a:t>Latitude</a:t>
                      </a:r>
                      <a:r>
                        <a:rPr lang="it-IT" sz="1600" dirty="0"/>
                        <a:t> N [°]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45.4171</a:t>
                      </a:r>
                      <a:endParaRPr lang="it-I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9011623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Latitude</a:t>
                      </a:r>
                      <a:r>
                        <a:rPr lang="it-IT" sz="1600" dirty="0"/>
                        <a:t> S [°]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45.3981</a:t>
                      </a:r>
                      <a:endParaRPr lang="it-I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0363005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Longitude</a:t>
                      </a:r>
                      <a:r>
                        <a:rPr lang="it-IT" sz="1600" dirty="0"/>
                        <a:t> W [°]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11.8654</a:t>
                      </a:r>
                      <a:endParaRPr lang="it-I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8483290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Longitude</a:t>
                      </a:r>
                      <a:r>
                        <a:rPr lang="it-IT" sz="1600" dirty="0"/>
                        <a:t> E [°]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11.8923</a:t>
                      </a:r>
                      <a:endParaRPr lang="it-I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3031818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Circumference</a:t>
                      </a:r>
                      <a:r>
                        <a:rPr lang="it-IT" sz="1600" dirty="0"/>
                        <a:t> </a:t>
                      </a:r>
                      <a:r>
                        <a:rPr lang="it-IT" sz="1600" dirty="0" err="1"/>
                        <a:t>radius</a:t>
                      </a:r>
                      <a:r>
                        <a:rPr lang="it-IT" sz="1600" dirty="0"/>
                        <a:t> [m]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1000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5295210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Distance</a:t>
                      </a:r>
                      <a:r>
                        <a:rPr lang="it-IT" sz="1600" dirty="0"/>
                        <a:t> </a:t>
                      </a:r>
                      <a:r>
                        <a:rPr lang="it-IT" sz="1600" dirty="0" err="1"/>
                        <a:t>between</a:t>
                      </a:r>
                      <a:r>
                        <a:rPr lang="it-IT" sz="1600" dirty="0"/>
                        <a:t> </a:t>
                      </a:r>
                      <a:r>
                        <a:rPr lang="it-IT" sz="1600" dirty="0" err="1"/>
                        <a:t>vehicles</a:t>
                      </a:r>
                      <a:r>
                        <a:rPr lang="it-IT" sz="1600" dirty="0"/>
                        <a:t> [m]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0392706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Number</a:t>
                      </a:r>
                      <a:r>
                        <a:rPr lang="it-IT" sz="1600" dirty="0"/>
                        <a:t> of </a:t>
                      </a:r>
                      <a:r>
                        <a:rPr lang="it-IT" sz="1600" dirty="0" err="1"/>
                        <a:t>vehicles</a:t>
                      </a:r>
                      <a:endParaRPr lang="it-I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1775</a:t>
                      </a:r>
                      <a:endParaRPr lang="it-I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507290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b="0" dirty="0" err="1"/>
                        <a:t>Number</a:t>
                      </a:r>
                      <a:r>
                        <a:rPr lang="it-IT" sz="1600" b="0" dirty="0"/>
                        <a:t> of buildings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dirty="0"/>
                        <a:t>6322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0201454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b="1" dirty="0" err="1"/>
                        <a:t>Number</a:t>
                      </a:r>
                      <a:r>
                        <a:rPr lang="it-IT" sz="1600" b="1" dirty="0"/>
                        <a:t> of </a:t>
                      </a:r>
                      <a:r>
                        <a:rPr lang="it-IT" sz="1600" b="1" dirty="0" err="1"/>
                        <a:t>junctions</a:t>
                      </a:r>
                      <a:endParaRPr lang="it-IT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1" dirty="0"/>
                        <a:t>3231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8765045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Number</a:t>
                      </a:r>
                      <a:r>
                        <a:rPr lang="it-IT" sz="1600" dirty="0"/>
                        <a:t> of </a:t>
                      </a:r>
                      <a:r>
                        <a:rPr lang="it-IT" sz="1600" dirty="0" err="1"/>
                        <a:t>simulations</a:t>
                      </a:r>
                      <a:endParaRPr lang="it-I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4500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9756033"/>
                  </a:ext>
                </a:extLst>
              </a:tr>
            </a:tbl>
          </a:graphicData>
        </a:graphic>
      </p:graphicFrame>
      <p:graphicFrame>
        <p:nvGraphicFramePr>
          <p:cNvPr id="23" name="Tabella 22">
            <a:extLst>
              <a:ext uri="{FF2B5EF4-FFF2-40B4-BE49-F238E27FC236}">
                <a16:creationId xmlns:a16="http://schemas.microsoft.com/office/drawing/2014/main" id="{059621E8-BFC3-4ADC-B180-1EE96A571E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4517092"/>
              </p:ext>
            </p:extLst>
          </p:nvPr>
        </p:nvGraphicFramePr>
        <p:xfrm>
          <a:off x="5965794" y="1197896"/>
          <a:ext cx="5841905" cy="442579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982897">
                  <a:extLst>
                    <a:ext uri="{9D8B030D-6E8A-4147-A177-3AD203B41FA5}">
                      <a16:colId xmlns:a16="http://schemas.microsoft.com/office/drawing/2014/main" val="2431431013"/>
                    </a:ext>
                  </a:extLst>
                </a:gridCol>
                <a:gridCol w="2859008">
                  <a:extLst>
                    <a:ext uri="{9D8B030D-6E8A-4147-A177-3AD203B41FA5}">
                      <a16:colId xmlns:a16="http://schemas.microsoft.com/office/drawing/2014/main" val="2147857952"/>
                    </a:ext>
                  </a:extLst>
                </a:gridCol>
              </a:tblGrid>
              <a:tr h="465790">
                <a:tc gridSpan="2">
                  <a:txBody>
                    <a:bodyPr/>
                    <a:lstStyle/>
                    <a:p>
                      <a:pPr algn="ctr"/>
                      <a:r>
                        <a:rPr lang="it-IT" dirty="0"/>
                        <a:t>Simulator </a:t>
                      </a:r>
                      <a:r>
                        <a:rPr lang="it-IT" dirty="0" err="1"/>
                        <a:t>configuration</a:t>
                      </a:r>
                      <a:endParaRPr lang="it-IT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386447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Packet</a:t>
                      </a:r>
                      <a:r>
                        <a:rPr lang="it-IT" sz="1600" dirty="0"/>
                        <a:t> payload size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100 byte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155063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/>
                        <a:t>Frequency [GHz]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2.4</a:t>
                      </a:r>
                      <a:endParaRPr lang="it-I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9011623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/>
                        <a:t>Channel </a:t>
                      </a:r>
                      <a:r>
                        <a:rPr lang="it-IT" sz="1600" dirty="0" err="1"/>
                        <a:t>bandwidth</a:t>
                      </a:r>
                      <a:r>
                        <a:rPr lang="it-IT" sz="1600" dirty="0"/>
                        <a:t> [MHz]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22</a:t>
                      </a:r>
                      <a:endParaRPr lang="it-I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0363005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/>
                        <a:t>Transmission speed [Mbps]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11</a:t>
                      </a:r>
                      <a:endParaRPr lang="it-I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8483290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Transmission powers </a:t>
                      </a:r>
                      <a:r>
                        <a:rPr lang="it-IT" sz="1600" dirty="0"/>
                        <a:t>[</a:t>
                      </a:r>
                      <a:r>
                        <a:rPr lang="it-IT" sz="1600" dirty="0" err="1"/>
                        <a:t>dBm</a:t>
                      </a:r>
                      <a:r>
                        <a:rPr lang="it-IT" sz="1600" dirty="0"/>
                        <a:t>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-7.0, 4.6, 13.4</a:t>
                      </a:r>
                      <a:endParaRPr lang="it-I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3031818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/>
                        <a:t>Transmission ranges [m]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100, 300, 500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2713516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Modulation</a:t>
                      </a:r>
                      <a:endParaRPr lang="it-I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DSSS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0392706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Propagation</a:t>
                      </a:r>
                      <a:r>
                        <a:rPr lang="it-IT" sz="1600" dirty="0"/>
                        <a:t> </a:t>
                      </a:r>
                      <a:r>
                        <a:rPr lang="it-IT" sz="1600" dirty="0" err="1"/>
                        <a:t>loss</a:t>
                      </a:r>
                      <a:r>
                        <a:rPr lang="it-IT" sz="1600" dirty="0"/>
                        <a:t>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ns3::</a:t>
                      </a:r>
                      <a:r>
                        <a:rPr lang="it-IT" sz="1600" b="0" i="0" u="none" strike="noStrike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TwoRayGround</a:t>
                      </a:r>
                      <a:endParaRPr lang="it-I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507290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Propagation</a:t>
                      </a:r>
                      <a:r>
                        <a:rPr lang="it-IT" sz="1600" dirty="0"/>
                        <a:t> delay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ns3::</a:t>
                      </a:r>
                      <a:r>
                        <a:rPr lang="it-IT" sz="1600" dirty="0" err="1"/>
                        <a:t>ConstantSpeed</a:t>
                      </a:r>
                      <a:endParaRPr lang="it-I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9756033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b="0" dirty="0" err="1"/>
                        <a:t>Shadowing</a:t>
                      </a:r>
                      <a:r>
                        <a:rPr lang="it-IT" sz="1600" b="0" dirty="0"/>
                        <a:t>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dirty="0"/>
                        <a:t>ns3::</a:t>
                      </a:r>
                      <a:r>
                        <a:rPr lang="it-IT" sz="1600" b="0" dirty="0" err="1"/>
                        <a:t>ObstacleShadowing</a:t>
                      </a:r>
                      <a:endParaRPr lang="it-IT" sz="16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740342"/>
                  </a:ext>
                </a:extLst>
              </a:tr>
            </a:tbl>
          </a:graphicData>
        </a:graphic>
      </p:graphicFrame>
      <p:sp>
        <p:nvSpPr>
          <p:cNvPr id="6" name="Rettangolo 5">
            <a:extLst>
              <a:ext uri="{FF2B5EF4-FFF2-40B4-BE49-F238E27FC236}">
                <a16:creationId xmlns:a16="http://schemas.microsoft.com/office/drawing/2014/main" id="{A309F881-730B-474E-897B-2C170A4C3432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18</a:t>
            </a:r>
            <a:endParaRPr lang="it-IT" sz="1200" dirty="0">
              <a:solidFill>
                <a:srgbClr val="C00000"/>
              </a:solidFill>
              <a:latin typeface="+mj-lt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59071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ttangolo 27">
            <a:extLst>
              <a:ext uri="{FF2B5EF4-FFF2-40B4-BE49-F238E27FC236}">
                <a16:creationId xmlns:a16="http://schemas.microsoft.com/office/drawing/2014/main" id="{337B651D-1A07-4799-9C44-4DE35E4AD019}"/>
              </a:ext>
            </a:extLst>
          </p:cNvPr>
          <p:cNvSpPr/>
          <p:nvPr/>
        </p:nvSpPr>
        <p:spPr>
          <a:xfrm>
            <a:off x="6513126" y="4968240"/>
            <a:ext cx="5015785" cy="7424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404FF6F9-50C9-47F5-9A59-7E20DCAFA408}"/>
              </a:ext>
            </a:extLst>
          </p:cNvPr>
          <p:cNvSpPr txBox="1">
            <a:spLocks/>
          </p:cNvSpPr>
          <p:nvPr/>
        </p:nvSpPr>
        <p:spPr>
          <a:xfrm>
            <a:off x="2353759" y="5780382"/>
            <a:ext cx="2205957" cy="41624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000" dirty="0" err="1"/>
              <a:t>Without</a:t>
            </a:r>
            <a:r>
              <a:rPr lang="it-IT" sz="2000" dirty="0"/>
              <a:t> </a:t>
            </a:r>
            <a:r>
              <a:rPr lang="it-IT" sz="2000" dirty="0" err="1"/>
              <a:t>junctions</a:t>
            </a:r>
            <a:endParaRPr lang="it-IT" sz="2000" dirty="0"/>
          </a:p>
        </p:txBody>
      </p:sp>
      <p:sp>
        <p:nvSpPr>
          <p:cNvPr id="27" name="Rettangolo 26">
            <a:extLst>
              <a:ext uri="{FF2B5EF4-FFF2-40B4-BE49-F238E27FC236}">
                <a16:creationId xmlns:a16="http://schemas.microsoft.com/office/drawing/2014/main" id="{5FAEBFEB-1E89-4E24-8E28-830974169D18}"/>
              </a:ext>
            </a:extLst>
          </p:cNvPr>
          <p:cNvSpPr/>
          <p:nvPr/>
        </p:nvSpPr>
        <p:spPr>
          <a:xfrm>
            <a:off x="688267" y="5298642"/>
            <a:ext cx="5536942" cy="3929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Titolo 1">
            <a:extLst>
              <a:ext uri="{FF2B5EF4-FFF2-40B4-BE49-F238E27FC236}">
                <a16:creationId xmlns:a16="http://schemas.microsoft.com/office/drawing/2014/main" id="{BF6B0CE0-A167-4F8F-82ED-A3F598A03960}"/>
              </a:ext>
            </a:extLst>
          </p:cNvPr>
          <p:cNvSpPr txBox="1">
            <a:spLocks/>
          </p:cNvSpPr>
          <p:nvPr/>
        </p:nvSpPr>
        <p:spPr>
          <a:xfrm>
            <a:off x="0" y="-62711"/>
            <a:ext cx="121920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dirty="0"/>
              <a:t>PADUA – COVERAGE ↑</a:t>
            </a:r>
          </a:p>
        </p:txBody>
      </p:sp>
      <p:sp>
        <p:nvSpPr>
          <p:cNvPr id="17" name="Segnaposto contenuto 2">
            <a:extLst>
              <a:ext uri="{FF2B5EF4-FFF2-40B4-BE49-F238E27FC236}">
                <a16:creationId xmlns:a16="http://schemas.microsoft.com/office/drawing/2014/main" id="{BEB6CD24-17DB-41B9-A6F1-475DECA26F41}"/>
              </a:ext>
            </a:extLst>
          </p:cNvPr>
          <p:cNvSpPr txBox="1">
            <a:spLocks/>
          </p:cNvSpPr>
          <p:nvPr/>
        </p:nvSpPr>
        <p:spPr>
          <a:xfrm>
            <a:off x="8106077" y="5780382"/>
            <a:ext cx="1820808" cy="41624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000" dirty="0"/>
              <a:t>With </a:t>
            </a:r>
            <a:r>
              <a:rPr lang="it-IT" sz="2000" dirty="0" err="1"/>
              <a:t>junctions</a:t>
            </a:r>
            <a:endParaRPr lang="it-IT" sz="2000" dirty="0"/>
          </a:p>
        </p:txBody>
      </p:sp>
      <p:pic>
        <p:nvPicPr>
          <p:cNvPr id="3" name="Immagine 2" descr="Immagine che contiene testo&#10;&#10;Descrizione generata automaticamente">
            <a:extLst>
              <a:ext uri="{FF2B5EF4-FFF2-40B4-BE49-F238E27FC236}">
                <a16:creationId xmlns:a16="http://schemas.microsoft.com/office/drawing/2014/main" id="{337B82F0-59BE-4AD7-885C-657FA3F6753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09"/>
          <a:stretch/>
        </p:blipFill>
        <p:spPr>
          <a:xfrm>
            <a:off x="684057" y="1195148"/>
            <a:ext cx="5554017" cy="4122577"/>
          </a:xfrm>
          <a:prstGeom prst="rect">
            <a:avLst/>
          </a:prstGeom>
        </p:spPr>
      </p:pic>
      <p:pic>
        <p:nvPicPr>
          <p:cNvPr id="38" name="Immagine 37">
            <a:extLst>
              <a:ext uri="{FF2B5EF4-FFF2-40B4-BE49-F238E27FC236}">
                <a16:creationId xmlns:a16="http://schemas.microsoft.com/office/drawing/2014/main" id="{E5EECDC6-D716-4D60-8B06-AA44FE402D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0564" y="5472202"/>
            <a:ext cx="1039395" cy="145973"/>
          </a:xfrm>
          <a:prstGeom prst="rect">
            <a:avLst/>
          </a:prstGeom>
        </p:spPr>
      </p:pic>
      <p:pic>
        <p:nvPicPr>
          <p:cNvPr id="39" name="Immagine 38">
            <a:extLst>
              <a:ext uri="{FF2B5EF4-FFF2-40B4-BE49-F238E27FC236}">
                <a16:creationId xmlns:a16="http://schemas.microsoft.com/office/drawing/2014/main" id="{DBFE66B5-423B-450E-8745-7CC9F04F58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0037" y="5473924"/>
            <a:ext cx="1058170" cy="142529"/>
          </a:xfrm>
          <a:prstGeom prst="rect">
            <a:avLst/>
          </a:prstGeom>
        </p:spPr>
      </p:pic>
      <p:pic>
        <p:nvPicPr>
          <p:cNvPr id="40" name="Immagine 39">
            <a:extLst>
              <a:ext uri="{FF2B5EF4-FFF2-40B4-BE49-F238E27FC236}">
                <a16:creationId xmlns:a16="http://schemas.microsoft.com/office/drawing/2014/main" id="{D6816098-2D96-42C1-91C7-5DF9DC91E4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7923" y="5473411"/>
            <a:ext cx="1052260" cy="143555"/>
          </a:xfrm>
          <a:prstGeom prst="rect">
            <a:avLst/>
          </a:prstGeom>
        </p:spPr>
      </p:pic>
      <p:pic>
        <p:nvPicPr>
          <p:cNvPr id="41" name="Immagine 40" descr="Immagine che contiene arredamento, tavolo&#10;&#10;Descrizione generata automaticamente">
            <a:extLst>
              <a:ext uri="{FF2B5EF4-FFF2-40B4-BE49-F238E27FC236}">
                <a16:creationId xmlns:a16="http://schemas.microsoft.com/office/drawing/2014/main" id="{9F34CB1D-B975-4AAA-8B85-4BED3AC47D1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4037" y="5473715"/>
            <a:ext cx="1050651" cy="142946"/>
          </a:xfrm>
          <a:prstGeom prst="rect">
            <a:avLst/>
          </a:prstGeom>
        </p:spPr>
      </p:pic>
      <p:pic>
        <p:nvPicPr>
          <p:cNvPr id="43" name="Immagine 42">
            <a:extLst>
              <a:ext uri="{FF2B5EF4-FFF2-40B4-BE49-F238E27FC236}">
                <a16:creationId xmlns:a16="http://schemas.microsoft.com/office/drawing/2014/main" id="{074699A6-40F0-4553-AC1B-29B4B6E6DCC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7397" y="5471779"/>
            <a:ext cx="1058169" cy="146819"/>
          </a:xfrm>
          <a:prstGeom prst="rect">
            <a:avLst/>
          </a:prstGeom>
        </p:spPr>
      </p:pic>
      <p:pic>
        <p:nvPicPr>
          <p:cNvPr id="45" name="Immagine 44">
            <a:extLst>
              <a:ext uri="{FF2B5EF4-FFF2-40B4-BE49-F238E27FC236}">
                <a16:creationId xmlns:a16="http://schemas.microsoft.com/office/drawing/2014/main" id="{52D705DA-2707-4CE0-9090-934BAEC3746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8878" y="5472551"/>
            <a:ext cx="1058169" cy="145274"/>
          </a:xfrm>
          <a:prstGeom prst="rect">
            <a:avLst/>
          </a:prstGeom>
        </p:spPr>
      </p:pic>
      <p:pic>
        <p:nvPicPr>
          <p:cNvPr id="49" name="Immagine 48">
            <a:extLst>
              <a:ext uri="{FF2B5EF4-FFF2-40B4-BE49-F238E27FC236}">
                <a16:creationId xmlns:a16="http://schemas.microsoft.com/office/drawing/2014/main" id="{D1DC50E1-EB9B-4009-97CB-F1192C479ADD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702"/>
          <a:stretch/>
        </p:blipFill>
        <p:spPr>
          <a:xfrm>
            <a:off x="6514187" y="1190270"/>
            <a:ext cx="5015785" cy="4170356"/>
          </a:xfrm>
          <a:prstGeom prst="rect">
            <a:avLst/>
          </a:prstGeom>
        </p:spPr>
      </p:pic>
      <p:sp>
        <p:nvSpPr>
          <p:cNvPr id="16" name="Rettangolo 15">
            <a:extLst>
              <a:ext uri="{FF2B5EF4-FFF2-40B4-BE49-F238E27FC236}">
                <a16:creationId xmlns:a16="http://schemas.microsoft.com/office/drawing/2014/main" id="{DE488102-ECB5-428D-B049-430F27C395D3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19</a:t>
            </a:r>
            <a:endParaRPr lang="it-IT" sz="1200" dirty="0">
              <a:solidFill>
                <a:srgbClr val="C00000"/>
              </a:solidFill>
              <a:latin typeface="+mj-lt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23833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3E46DE-2AE3-44BE-963C-544CB7884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62711"/>
            <a:ext cx="12192000" cy="1325562"/>
          </a:xfrm>
        </p:spPr>
        <p:txBody>
          <a:bodyPr/>
          <a:lstStyle/>
          <a:p>
            <a:pPr algn="ctr"/>
            <a:r>
              <a:rPr lang="it-IT" dirty="0"/>
              <a:t>CONTENTS</a:t>
            </a:r>
          </a:p>
        </p:txBody>
      </p:sp>
      <p:graphicFrame>
        <p:nvGraphicFramePr>
          <p:cNvPr id="3" name="Diagramma 2">
            <a:extLst>
              <a:ext uri="{FF2B5EF4-FFF2-40B4-BE49-F238E27FC236}">
                <a16:creationId xmlns:a16="http://schemas.microsoft.com/office/drawing/2014/main" id="{E2483CAF-ABEB-49EB-AC19-22F8C7B0945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33773240"/>
              </p:ext>
            </p:extLst>
          </p:nvPr>
        </p:nvGraphicFramePr>
        <p:xfrm>
          <a:off x="209870" y="999811"/>
          <a:ext cx="11575730" cy="19979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3D922DDE-45D3-4A4E-8EF2-24BDEE1A3B8C}"/>
              </a:ext>
            </a:extLst>
          </p:cNvPr>
          <p:cNvCxnSpPr>
            <a:cxnSpLocks/>
          </p:cNvCxnSpPr>
          <p:nvPr/>
        </p:nvCxnSpPr>
        <p:spPr>
          <a:xfrm>
            <a:off x="1650292" y="3383280"/>
            <a:ext cx="0" cy="79713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D75DFFE6-8617-4240-8AC8-EF307F679BF5}"/>
              </a:ext>
            </a:extLst>
          </p:cNvPr>
          <p:cNvSpPr txBox="1"/>
          <p:nvPr/>
        </p:nvSpPr>
        <p:spPr>
          <a:xfrm>
            <a:off x="1216834" y="3021188"/>
            <a:ext cx="8851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600" dirty="0" err="1"/>
              <a:t>Context</a:t>
            </a:r>
            <a:endParaRPr lang="it-IT" sz="1600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7391C60D-7067-434F-BE51-12B82584787D}"/>
              </a:ext>
            </a:extLst>
          </p:cNvPr>
          <p:cNvSpPr txBox="1"/>
          <p:nvPr/>
        </p:nvSpPr>
        <p:spPr>
          <a:xfrm>
            <a:off x="2732353" y="3036350"/>
            <a:ext cx="13577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600" dirty="0"/>
              <a:t>Technologies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D7B738E2-60D4-4AAA-8DF2-A582F58677D8}"/>
              </a:ext>
            </a:extLst>
          </p:cNvPr>
          <p:cNvSpPr txBox="1"/>
          <p:nvPr/>
        </p:nvSpPr>
        <p:spPr>
          <a:xfrm>
            <a:off x="3463717" y="5290950"/>
            <a:ext cx="17219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600" dirty="0"/>
              <a:t>My </a:t>
            </a:r>
            <a:r>
              <a:rPr lang="it-IT" sz="1600" dirty="0" err="1"/>
              <a:t>contributions</a:t>
            </a:r>
            <a:endParaRPr lang="it-IT" sz="1600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2A857991-FE87-4AF1-9E3B-DF0EC52BD8D7}"/>
              </a:ext>
            </a:extLst>
          </p:cNvPr>
          <p:cNvSpPr txBox="1"/>
          <p:nvPr/>
        </p:nvSpPr>
        <p:spPr>
          <a:xfrm>
            <a:off x="4678860" y="3036548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600" dirty="0" err="1"/>
              <a:t>Scenarios</a:t>
            </a:r>
            <a:endParaRPr lang="it-IT" sz="1600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BBFB7900-8E14-4DCC-96AD-A5FE9A541028}"/>
              </a:ext>
            </a:extLst>
          </p:cNvPr>
          <p:cNvSpPr txBox="1"/>
          <p:nvPr/>
        </p:nvSpPr>
        <p:spPr>
          <a:xfrm>
            <a:off x="5682876" y="5288843"/>
            <a:ext cx="8483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600" dirty="0" err="1"/>
              <a:t>Metrics</a:t>
            </a:r>
            <a:endParaRPr lang="it-IT" sz="1600" dirty="0"/>
          </a:p>
        </p:txBody>
      </p:sp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5EE576EF-DC0F-4036-9C43-58C5FA087C9A}"/>
              </a:ext>
            </a:extLst>
          </p:cNvPr>
          <p:cNvCxnSpPr>
            <a:cxnSpLocks/>
          </p:cNvCxnSpPr>
          <p:nvPr/>
        </p:nvCxnSpPr>
        <p:spPr>
          <a:xfrm>
            <a:off x="3437228" y="3364459"/>
            <a:ext cx="0" cy="79713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E7EA4545-09C3-4F36-B78C-6F2510F4AAE6}"/>
              </a:ext>
            </a:extLst>
          </p:cNvPr>
          <p:cNvCxnSpPr>
            <a:cxnSpLocks/>
          </p:cNvCxnSpPr>
          <p:nvPr/>
        </p:nvCxnSpPr>
        <p:spPr>
          <a:xfrm>
            <a:off x="4334259" y="4485084"/>
            <a:ext cx="0" cy="79713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0C02727D-24F0-49EA-9F29-C16D4CD5E025}"/>
              </a:ext>
            </a:extLst>
          </p:cNvPr>
          <p:cNvCxnSpPr>
            <a:cxnSpLocks/>
          </p:cNvCxnSpPr>
          <p:nvPr/>
        </p:nvCxnSpPr>
        <p:spPr>
          <a:xfrm>
            <a:off x="5199270" y="3376849"/>
            <a:ext cx="0" cy="79713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ttore diritto 12">
            <a:extLst>
              <a:ext uri="{FF2B5EF4-FFF2-40B4-BE49-F238E27FC236}">
                <a16:creationId xmlns:a16="http://schemas.microsoft.com/office/drawing/2014/main" id="{1114F4F9-BF9D-4857-80CB-B197C82D504F}"/>
              </a:ext>
            </a:extLst>
          </p:cNvPr>
          <p:cNvCxnSpPr>
            <a:cxnSpLocks/>
          </p:cNvCxnSpPr>
          <p:nvPr/>
        </p:nvCxnSpPr>
        <p:spPr>
          <a:xfrm>
            <a:off x="6132600" y="4493175"/>
            <a:ext cx="0" cy="79713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6B875A80-B798-4006-82EE-2F70EC95D373}"/>
              </a:ext>
            </a:extLst>
          </p:cNvPr>
          <p:cNvSpPr txBox="1"/>
          <p:nvPr/>
        </p:nvSpPr>
        <p:spPr>
          <a:xfrm>
            <a:off x="6157550" y="3035866"/>
            <a:ext cx="17833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600" dirty="0" err="1"/>
              <a:t>Simulation</a:t>
            </a:r>
            <a:r>
              <a:rPr lang="it-IT" sz="1600" dirty="0"/>
              <a:t> </a:t>
            </a:r>
            <a:r>
              <a:rPr lang="it-IT" sz="1600" dirty="0" err="1"/>
              <a:t>results</a:t>
            </a:r>
            <a:endParaRPr lang="it-IT" sz="1600" dirty="0"/>
          </a:p>
        </p:txBody>
      </p:sp>
      <p:cxnSp>
        <p:nvCxnSpPr>
          <p:cNvPr id="15" name="Connettore diritto 14">
            <a:extLst>
              <a:ext uri="{FF2B5EF4-FFF2-40B4-BE49-F238E27FC236}">
                <a16:creationId xmlns:a16="http://schemas.microsoft.com/office/drawing/2014/main" id="{7777466B-FAC3-41DA-B004-BB245B0B7FA2}"/>
              </a:ext>
            </a:extLst>
          </p:cNvPr>
          <p:cNvCxnSpPr>
            <a:cxnSpLocks/>
          </p:cNvCxnSpPr>
          <p:nvPr/>
        </p:nvCxnSpPr>
        <p:spPr>
          <a:xfrm>
            <a:off x="7041606" y="3363975"/>
            <a:ext cx="0" cy="79713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7CA2F096-A814-44F6-B3E6-084DD69E4088}"/>
              </a:ext>
            </a:extLst>
          </p:cNvPr>
          <p:cNvSpPr txBox="1"/>
          <p:nvPr/>
        </p:nvSpPr>
        <p:spPr>
          <a:xfrm>
            <a:off x="6866926" y="5290581"/>
            <a:ext cx="20970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600" dirty="0" err="1"/>
              <a:t>Algorithm</a:t>
            </a:r>
            <a:r>
              <a:rPr lang="it-IT" sz="1600" dirty="0"/>
              <a:t> extensions</a:t>
            </a:r>
          </a:p>
        </p:txBody>
      </p:sp>
      <p:cxnSp>
        <p:nvCxnSpPr>
          <p:cNvPr id="17" name="Connettore diritto 16">
            <a:extLst>
              <a:ext uri="{FF2B5EF4-FFF2-40B4-BE49-F238E27FC236}">
                <a16:creationId xmlns:a16="http://schemas.microsoft.com/office/drawing/2014/main" id="{FD070186-121F-4E4D-941D-8CA09442BF3B}"/>
              </a:ext>
            </a:extLst>
          </p:cNvPr>
          <p:cNvCxnSpPr>
            <a:cxnSpLocks/>
          </p:cNvCxnSpPr>
          <p:nvPr/>
        </p:nvCxnSpPr>
        <p:spPr>
          <a:xfrm>
            <a:off x="7918649" y="4485084"/>
            <a:ext cx="0" cy="79713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9F79F61E-B966-4DC9-BAB0-172BFA1F1F31}"/>
              </a:ext>
            </a:extLst>
          </p:cNvPr>
          <p:cNvSpPr txBox="1"/>
          <p:nvPr/>
        </p:nvSpPr>
        <p:spPr>
          <a:xfrm>
            <a:off x="7837983" y="3037004"/>
            <a:ext cx="20308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600" dirty="0"/>
              <a:t>Extension </a:t>
            </a:r>
            <a:r>
              <a:rPr lang="it-IT" sz="1600" dirty="0" err="1"/>
              <a:t>evaluation</a:t>
            </a:r>
            <a:endParaRPr lang="it-IT" sz="1600" dirty="0"/>
          </a:p>
        </p:txBody>
      </p:sp>
      <p:cxnSp>
        <p:nvCxnSpPr>
          <p:cNvPr id="19" name="Connettore diritto 18">
            <a:extLst>
              <a:ext uri="{FF2B5EF4-FFF2-40B4-BE49-F238E27FC236}">
                <a16:creationId xmlns:a16="http://schemas.microsoft.com/office/drawing/2014/main" id="{6DD1281C-5840-43FC-8878-97053A9A7AC5}"/>
              </a:ext>
            </a:extLst>
          </p:cNvPr>
          <p:cNvCxnSpPr>
            <a:cxnSpLocks/>
          </p:cNvCxnSpPr>
          <p:nvPr/>
        </p:nvCxnSpPr>
        <p:spPr>
          <a:xfrm>
            <a:off x="8845760" y="3365113"/>
            <a:ext cx="0" cy="79713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A190DC9F-FE76-417D-82B4-6DCE7D5BC17E}"/>
              </a:ext>
            </a:extLst>
          </p:cNvPr>
          <p:cNvSpPr txBox="1"/>
          <p:nvPr/>
        </p:nvSpPr>
        <p:spPr>
          <a:xfrm>
            <a:off x="9151762" y="5288843"/>
            <a:ext cx="12650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600" dirty="0" err="1"/>
              <a:t>Conclusions</a:t>
            </a:r>
            <a:endParaRPr lang="it-IT" sz="1600" dirty="0"/>
          </a:p>
        </p:txBody>
      </p:sp>
      <p:cxnSp>
        <p:nvCxnSpPr>
          <p:cNvPr id="21" name="Connettore diritto 20">
            <a:extLst>
              <a:ext uri="{FF2B5EF4-FFF2-40B4-BE49-F238E27FC236}">
                <a16:creationId xmlns:a16="http://schemas.microsoft.com/office/drawing/2014/main" id="{93E30F5F-53F2-4324-9B53-CEE95E519113}"/>
              </a:ext>
            </a:extLst>
          </p:cNvPr>
          <p:cNvCxnSpPr>
            <a:cxnSpLocks/>
          </p:cNvCxnSpPr>
          <p:nvPr/>
        </p:nvCxnSpPr>
        <p:spPr>
          <a:xfrm>
            <a:off x="9788700" y="4493460"/>
            <a:ext cx="0" cy="79713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ttore diritto 21">
            <a:extLst>
              <a:ext uri="{FF2B5EF4-FFF2-40B4-BE49-F238E27FC236}">
                <a16:creationId xmlns:a16="http://schemas.microsoft.com/office/drawing/2014/main" id="{7D4BF4D8-58FB-4EAC-9EB0-3BCCE860DC26}"/>
              </a:ext>
            </a:extLst>
          </p:cNvPr>
          <p:cNvCxnSpPr>
            <a:cxnSpLocks/>
            <a:stCxn id="23" idx="6"/>
            <a:endCxn id="37" idx="6"/>
          </p:cNvCxnSpPr>
          <p:nvPr/>
        </p:nvCxnSpPr>
        <p:spPr>
          <a:xfrm flipV="1">
            <a:off x="845650" y="4318532"/>
            <a:ext cx="10989033" cy="2243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onnettore 22">
            <a:extLst>
              <a:ext uri="{FF2B5EF4-FFF2-40B4-BE49-F238E27FC236}">
                <a16:creationId xmlns:a16="http://schemas.microsoft.com/office/drawing/2014/main" id="{D00F6ACB-DA05-4C48-AE1C-A08BCA2EA83E}"/>
              </a:ext>
            </a:extLst>
          </p:cNvPr>
          <p:cNvSpPr/>
          <p:nvPr/>
        </p:nvSpPr>
        <p:spPr>
          <a:xfrm>
            <a:off x="522816" y="4179549"/>
            <a:ext cx="322834" cy="322834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Connettore 23">
            <a:extLst>
              <a:ext uri="{FF2B5EF4-FFF2-40B4-BE49-F238E27FC236}">
                <a16:creationId xmlns:a16="http://schemas.microsoft.com/office/drawing/2014/main" id="{A8C9C63B-ECA9-4814-BE22-5C6B2ECC785A}"/>
              </a:ext>
            </a:extLst>
          </p:cNvPr>
          <p:cNvSpPr/>
          <p:nvPr/>
        </p:nvSpPr>
        <p:spPr>
          <a:xfrm>
            <a:off x="2372558" y="4163893"/>
            <a:ext cx="322834" cy="322834"/>
          </a:xfrm>
          <a:prstGeom prst="flowChartConnector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Connettore 24">
            <a:extLst>
              <a:ext uri="{FF2B5EF4-FFF2-40B4-BE49-F238E27FC236}">
                <a16:creationId xmlns:a16="http://schemas.microsoft.com/office/drawing/2014/main" id="{B0A80728-A6E6-44BC-AC56-71C242141A29}"/>
              </a:ext>
            </a:extLst>
          </p:cNvPr>
          <p:cNvSpPr/>
          <p:nvPr/>
        </p:nvSpPr>
        <p:spPr>
          <a:xfrm>
            <a:off x="3275811" y="4162250"/>
            <a:ext cx="322834" cy="322834"/>
          </a:xfrm>
          <a:prstGeom prst="flowChartConnector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Connettore 25">
            <a:extLst>
              <a:ext uri="{FF2B5EF4-FFF2-40B4-BE49-F238E27FC236}">
                <a16:creationId xmlns:a16="http://schemas.microsoft.com/office/drawing/2014/main" id="{5573F65A-AF6E-4E47-948F-CAB98EC096F7}"/>
              </a:ext>
            </a:extLst>
          </p:cNvPr>
          <p:cNvSpPr/>
          <p:nvPr/>
        </p:nvSpPr>
        <p:spPr>
          <a:xfrm>
            <a:off x="4172842" y="4162250"/>
            <a:ext cx="322834" cy="322834"/>
          </a:xfrm>
          <a:prstGeom prst="flowChartConnector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7" name="Connettore 26">
            <a:extLst>
              <a:ext uri="{FF2B5EF4-FFF2-40B4-BE49-F238E27FC236}">
                <a16:creationId xmlns:a16="http://schemas.microsoft.com/office/drawing/2014/main" id="{503AD5B8-A5AE-4309-B8C2-8205013C3415}"/>
              </a:ext>
            </a:extLst>
          </p:cNvPr>
          <p:cNvSpPr/>
          <p:nvPr/>
        </p:nvSpPr>
        <p:spPr>
          <a:xfrm>
            <a:off x="5042624" y="4170341"/>
            <a:ext cx="322834" cy="322834"/>
          </a:xfrm>
          <a:prstGeom prst="flowChartConnector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8" name="Connettore 27">
            <a:extLst>
              <a:ext uri="{FF2B5EF4-FFF2-40B4-BE49-F238E27FC236}">
                <a16:creationId xmlns:a16="http://schemas.microsoft.com/office/drawing/2014/main" id="{79F06DAC-661D-41B8-934B-A03C35A1865C}"/>
              </a:ext>
            </a:extLst>
          </p:cNvPr>
          <p:cNvSpPr/>
          <p:nvPr/>
        </p:nvSpPr>
        <p:spPr>
          <a:xfrm>
            <a:off x="5974305" y="4171870"/>
            <a:ext cx="322834" cy="322834"/>
          </a:xfrm>
          <a:prstGeom prst="flowChartConnector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9" name="Connettore 28">
            <a:extLst>
              <a:ext uri="{FF2B5EF4-FFF2-40B4-BE49-F238E27FC236}">
                <a16:creationId xmlns:a16="http://schemas.microsoft.com/office/drawing/2014/main" id="{02834477-558D-49F8-B118-E671128A809D}"/>
              </a:ext>
            </a:extLst>
          </p:cNvPr>
          <p:cNvSpPr/>
          <p:nvPr/>
        </p:nvSpPr>
        <p:spPr>
          <a:xfrm>
            <a:off x="6880872" y="4161397"/>
            <a:ext cx="322834" cy="322834"/>
          </a:xfrm>
          <a:prstGeom prst="flowChartConnector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0" name="Connettore 29">
            <a:extLst>
              <a:ext uri="{FF2B5EF4-FFF2-40B4-BE49-F238E27FC236}">
                <a16:creationId xmlns:a16="http://schemas.microsoft.com/office/drawing/2014/main" id="{CF5A138E-AF70-4353-808A-2DE180D37715}"/>
              </a:ext>
            </a:extLst>
          </p:cNvPr>
          <p:cNvSpPr/>
          <p:nvPr/>
        </p:nvSpPr>
        <p:spPr>
          <a:xfrm>
            <a:off x="7754030" y="4162250"/>
            <a:ext cx="322834" cy="322834"/>
          </a:xfrm>
          <a:prstGeom prst="flowChartConnector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1" name="Connettore 30">
            <a:extLst>
              <a:ext uri="{FF2B5EF4-FFF2-40B4-BE49-F238E27FC236}">
                <a16:creationId xmlns:a16="http://schemas.microsoft.com/office/drawing/2014/main" id="{0FE88431-6BBF-4B44-88FC-6A1E4AF86340}"/>
              </a:ext>
            </a:extLst>
          </p:cNvPr>
          <p:cNvSpPr/>
          <p:nvPr/>
        </p:nvSpPr>
        <p:spPr>
          <a:xfrm>
            <a:off x="8658422" y="4155791"/>
            <a:ext cx="322834" cy="322834"/>
          </a:xfrm>
          <a:prstGeom prst="flowChartConnector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2" name="Connettore 31">
            <a:extLst>
              <a:ext uri="{FF2B5EF4-FFF2-40B4-BE49-F238E27FC236}">
                <a16:creationId xmlns:a16="http://schemas.microsoft.com/office/drawing/2014/main" id="{A8D0B292-D97F-4F9B-BBBC-DF5E5A60BDF6}"/>
              </a:ext>
            </a:extLst>
          </p:cNvPr>
          <p:cNvSpPr/>
          <p:nvPr/>
        </p:nvSpPr>
        <p:spPr>
          <a:xfrm>
            <a:off x="9622884" y="4163893"/>
            <a:ext cx="322834" cy="322834"/>
          </a:xfrm>
          <a:prstGeom prst="flowChartConnector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8C109049-FCBD-4D50-AA0F-85D375B86D4E}"/>
              </a:ext>
            </a:extLst>
          </p:cNvPr>
          <p:cNvSpPr txBox="1"/>
          <p:nvPr/>
        </p:nvSpPr>
        <p:spPr>
          <a:xfrm>
            <a:off x="1759394" y="5296574"/>
            <a:ext cx="15267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600" dirty="0"/>
              <a:t>State of the art</a:t>
            </a:r>
          </a:p>
        </p:txBody>
      </p:sp>
      <p:cxnSp>
        <p:nvCxnSpPr>
          <p:cNvPr id="34" name="Connettore diritto 33">
            <a:extLst>
              <a:ext uri="{FF2B5EF4-FFF2-40B4-BE49-F238E27FC236}">
                <a16:creationId xmlns:a16="http://schemas.microsoft.com/office/drawing/2014/main" id="{054D3DC7-EAD9-468C-939E-DBD1672EAA52}"/>
              </a:ext>
            </a:extLst>
          </p:cNvPr>
          <p:cNvCxnSpPr>
            <a:cxnSpLocks/>
          </p:cNvCxnSpPr>
          <p:nvPr/>
        </p:nvCxnSpPr>
        <p:spPr>
          <a:xfrm>
            <a:off x="2543547" y="4483262"/>
            <a:ext cx="0" cy="79713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Connettore 34">
            <a:extLst>
              <a:ext uri="{FF2B5EF4-FFF2-40B4-BE49-F238E27FC236}">
                <a16:creationId xmlns:a16="http://schemas.microsoft.com/office/drawing/2014/main" id="{B39664F8-9884-4E57-AE57-E738F69F45D8}"/>
              </a:ext>
            </a:extLst>
          </p:cNvPr>
          <p:cNvSpPr/>
          <p:nvPr/>
        </p:nvSpPr>
        <p:spPr>
          <a:xfrm>
            <a:off x="1493592" y="4178067"/>
            <a:ext cx="322834" cy="322834"/>
          </a:xfrm>
          <a:prstGeom prst="flowChartConnector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6" name="Connettore 35">
            <a:extLst>
              <a:ext uri="{FF2B5EF4-FFF2-40B4-BE49-F238E27FC236}">
                <a16:creationId xmlns:a16="http://schemas.microsoft.com/office/drawing/2014/main" id="{9DE76C54-3E60-42F1-B59A-962A9FB920B5}"/>
              </a:ext>
            </a:extLst>
          </p:cNvPr>
          <p:cNvSpPr/>
          <p:nvPr/>
        </p:nvSpPr>
        <p:spPr>
          <a:xfrm>
            <a:off x="10549995" y="4139927"/>
            <a:ext cx="322834" cy="322834"/>
          </a:xfrm>
          <a:prstGeom prst="flowChartConnector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7" name="Connettore 36">
            <a:extLst>
              <a:ext uri="{FF2B5EF4-FFF2-40B4-BE49-F238E27FC236}">
                <a16:creationId xmlns:a16="http://schemas.microsoft.com/office/drawing/2014/main" id="{0D05DC93-ABDE-4252-8B11-342F2E73E45D}"/>
              </a:ext>
            </a:extLst>
          </p:cNvPr>
          <p:cNvSpPr/>
          <p:nvPr/>
        </p:nvSpPr>
        <p:spPr>
          <a:xfrm>
            <a:off x="11511849" y="4157115"/>
            <a:ext cx="322834" cy="322834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963C273C-0384-4469-AB0C-7059903CD278}"/>
              </a:ext>
            </a:extLst>
          </p:cNvPr>
          <p:cNvSpPr txBox="1"/>
          <p:nvPr/>
        </p:nvSpPr>
        <p:spPr>
          <a:xfrm>
            <a:off x="10033074" y="3027359"/>
            <a:ext cx="13483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600" dirty="0"/>
              <a:t>Future works</a:t>
            </a:r>
          </a:p>
        </p:txBody>
      </p:sp>
      <p:cxnSp>
        <p:nvCxnSpPr>
          <p:cNvPr id="39" name="Connettore diritto 38">
            <a:extLst>
              <a:ext uri="{FF2B5EF4-FFF2-40B4-BE49-F238E27FC236}">
                <a16:creationId xmlns:a16="http://schemas.microsoft.com/office/drawing/2014/main" id="{A28C7BF0-CEEC-4286-A521-02055EE4A2EB}"/>
              </a:ext>
            </a:extLst>
          </p:cNvPr>
          <p:cNvCxnSpPr>
            <a:cxnSpLocks/>
          </p:cNvCxnSpPr>
          <p:nvPr/>
        </p:nvCxnSpPr>
        <p:spPr>
          <a:xfrm>
            <a:off x="10699636" y="3355468"/>
            <a:ext cx="0" cy="79713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ttangolo 39">
            <a:extLst>
              <a:ext uri="{FF2B5EF4-FFF2-40B4-BE49-F238E27FC236}">
                <a16:creationId xmlns:a16="http://schemas.microsoft.com/office/drawing/2014/main" id="{C89BA110-EA73-410B-95AD-4216591C6C86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2</a:t>
            </a:r>
            <a:endParaRPr lang="it-IT" sz="1200" dirty="0">
              <a:solidFill>
                <a:srgbClr val="C00000"/>
              </a:solidFill>
              <a:latin typeface="+mj-lt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1621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ttangolo 26">
            <a:extLst>
              <a:ext uri="{FF2B5EF4-FFF2-40B4-BE49-F238E27FC236}">
                <a16:creationId xmlns:a16="http://schemas.microsoft.com/office/drawing/2014/main" id="{5FAEBFEB-1E89-4E24-8E28-830974169D18}"/>
              </a:ext>
            </a:extLst>
          </p:cNvPr>
          <p:cNvSpPr/>
          <p:nvPr/>
        </p:nvSpPr>
        <p:spPr>
          <a:xfrm>
            <a:off x="514568" y="5298642"/>
            <a:ext cx="5682046" cy="3929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8" name="Rettangolo 27">
            <a:extLst>
              <a:ext uri="{FF2B5EF4-FFF2-40B4-BE49-F238E27FC236}">
                <a16:creationId xmlns:a16="http://schemas.microsoft.com/office/drawing/2014/main" id="{337B651D-1A07-4799-9C44-4DE35E4AD019}"/>
              </a:ext>
            </a:extLst>
          </p:cNvPr>
          <p:cNvSpPr/>
          <p:nvPr/>
        </p:nvSpPr>
        <p:spPr>
          <a:xfrm>
            <a:off x="6513126" y="5317725"/>
            <a:ext cx="4953495" cy="3929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Titolo 1">
            <a:extLst>
              <a:ext uri="{FF2B5EF4-FFF2-40B4-BE49-F238E27FC236}">
                <a16:creationId xmlns:a16="http://schemas.microsoft.com/office/drawing/2014/main" id="{BF6B0CE0-A167-4F8F-82ED-A3F598A03960}"/>
              </a:ext>
            </a:extLst>
          </p:cNvPr>
          <p:cNvSpPr txBox="1">
            <a:spLocks/>
          </p:cNvSpPr>
          <p:nvPr/>
        </p:nvSpPr>
        <p:spPr>
          <a:xfrm>
            <a:off x="0" y="-62711"/>
            <a:ext cx="121920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dirty="0"/>
              <a:t>PADUA – REDUNDANCY ↓</a:t>
            </a:r>
          </a:p>
        </p:txBody>
      </p:sp>
      <p:pic>
        <p:nvPicPr>
          <p:cNvPr id="38" name="Immagine 37">
            <a:extLst>
              <a:ext uri="{FF2B5EF4-FFF2-40B4-BE49-F238E27FC236}">
                <a16:creationId xmlns:a16="http://schemas.microsoft.com/office/drawing/2014/main" id="{E5EECDC6-D716-4D60-8B06-AA44FE402D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0564" y="5472202"/>
            <a:ext cx="1039395" cy="145973"/>
          </a:xfrm>
          <a:prstGeom prst="rect">
            <a:avLst/>
          </a:prstGeom>
        </p:spPr>
      </p:pic>
      <p:pic>
        <p:nvPicPr>
          <p:cNvPr id="39" name="Immagine 38">
            <a:extLst>
              <a:ext uri="{FF2B5EF4-FFF2-40B4-BE49-F238E27FC236}">
                <a16:creationId xmlns:a16="http://schemas.microsoft.com/office/drawing/2014/main" id="{DBFE66B5-423B-450E-8745-7CC9F04F58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0037" y="5473924"/>
            <a:ext cx="1058170" cy="142529"/>
          </a:xfrm>
          <a:prstGeom prst="rect">
            <a:avLst/>
          </a:prstGeom>
        </p:spPr>
      </p:pic>
      <p:pic>
        <p:nvPicPr>
          <p:cNvPr id="40" name="Immagine 39">
            <a:extLst>
              <a:ext uri="{FF2B5EF4-FFF2-40B4-BE49-F238E27FC236}">
                <a16:creationId xmlns:a16="http://schemas.microsoft.com/office/drawing/2014/main" id="{D6816098-2D96-42C1-91C7-5DF9DC91E4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7923" y="5473411"/>
            <a:ext cx="1052260" cy="143555"/>
          </a:xfrm>
          <a:prstGeom prst="rect">
            <a:avLst/>
          </a:prstGeom>
        </p:spPr>
      </p:pic>
      <p:pic>
        <p:nvPicPr>
          <p:cNvPr id="41" name="Immagine 40" descr="Immagine che contiene arredamento, tavolo&#10;&#10;Descrizione generata automaticamente">
            <a:extLst>
              <a:ext uri="{FF2B5EF4-FFF2-40B4-BE49-F238E27FC236}">
                <a16:creationId xmlns:a16="http://schemas.microsoft.com/office/drawing/2014/main" id="{9F34CB1D-B975-4AAA-8B85-4BED3AC47D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4037" y="5473715"/>
            <a:ext cx="1050651" cy="142946"/>
          </a:xfrm>
          <a:prstGeom prst="rect">
            <a:avLst/>
          </a:prstGeom>
        </p:spPr>
      </p:pic>
      <p:pic>
        <p:nvPicPr>
          <p:cNvPr id="43" name="Immagine 42">
            <a:extLst>
              <a:ext uri="{FF2B5EF4-FFF2-40B4-BE49-F238E27FC236}">
                <a16:creationId xmlns:a16="http://schemas.microsoft.com/office/drawing/2014/main" id="{074699A6-40F0-4553-AC1B-29B4B6E6DC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7397" y="5471779"/>
            <a:ext cx="1058169" cy="146819"/>
          </a:xfrm>
          <a:prstGeom prst="rect">
            <a:avLst/>
          </a:prstGeom>
        </p:spPr>
      </p:pic>
      <p:pic>
        <p:nvPicPr>
          <p:cNvPr id="45" name="Immagine 44">
            <a:extLst>
              <a:ext uri="{FF2B5EF4-FFF2-40B4-BE49-F238E27FC236}">
                <a16:creationId xmlns:a16="http://schemas.microsoft.com/office/drawing/2014/main" id="{52D705DA-2707-4CE0-9090-934BAEC3746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8878" y="5472551"/>
            <a:ext cx="1058169" cy="145274"/>
          </a:xfrm>
          <a:prstGeom prst="rect">
            <a:avLst/>
          </a:prstGeom>
        </p:spPr>
      </p:pic>
      <p:pic>
        <p:nvPicPr>
          <p:cNvPr id="11" name="Immagine 10" descr="Immagine che contiene screenshot, testo&#10;&#10;Descrizione generata automaticamente">
            <a:extLst>
              <a:ext uri="{FF2B5EF4-FFF2-40B4-BE49-F238E27FC236}">
                <a16:creationId xmlns:a16="http://schemas.microsoft.com/office/drawing/2014/main" id="{D1D668D4-15D5-4575-99F0-AE6807A19A4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568" y="1166402"/>
            <a:ext cx="5682046" cy="4177124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ECA3E423-07F3-4781-B4A0-92FD7888720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3126" y="1166403"/>
            <a:ext cx="4934236" cy="4157418"/>
          </a:xfrm>
          <a:prstGeom prst="rect">
            <a:avLst/>
          </a:prstGeom>
        </p:spPr>
      </p:pic>
      <p:sp>
        <p:nvSpPr>
          <p:cNvPr id="16" name="Segnaposto contenuto 2">
            <a:extLst>
              <a:ext uri="{FF2B5EF4-FFF2-40B4-BE49-F238E27FC236}">
                <a16:creationId xmlns:a16="http://schemas.microsoft.com/office/drawing/2014/main" id="{5A315ECA-3D34-48B1-A0B4-D90CB003040E}"/>
              </a:ext>
            </a:extLst>
          </p:cNvPr>
          <p:cNvSpPr txBox="1">
            <a:spLocks/>
          </p:cNvSpPr>
          <p:nvPr/>
        </p:nvSpPr>
        <p:spPr>
          <a:xfrm>
            <a:off x="2252612" y="5780382"/>
            <a:ext cx="2205957" cy="41624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000" dirty="0" err="1"/>
              <a:t>Without</a:t>
            </a:r>
            <a:r>
              <a:rPr lang="it-IT" sz="2000" dirty="0"/>
              <a:t> </a:t>
            </a:r>
            <a:r>
              <a:rPr lang="it-IT" sz="2000" dirty="0" err="1"/>
              <a:t>junctions</a:t>
            </a:r>
            <a:endParaRPr lang="it-IT" sz="2000" dirty="0"/>
          </a:p>
        </p:txBody>
      </p:sp>
      <p:sp>
        <p:nvSpPr>
          <p:cNvPr id="18" name="Segnaposto contenuto 2">
            <a:extLst>
              <a:ext uri="{FF2B5EF4-FFF2-40B4-BE49-F238E27FC236}">
                <a16:creationId xmlns:a16="http://schemas.microsoft.com/office/drawing/2014/main" id="{E3942873-FB29-4917-BD08-CF0AFD411226}"/>
              </a:ext>
            </a:extLst>
          </p:cNvPr>
          <p:cNvSpPr txBox="1">
            <a:spLocks/>
          </p:cNvSpPr>
          <p:nvPr/>
        </p:nvSpPr>
        <p:spPr>
          <a:xfrm>
            <a:off x="8106077" y="5780382"/>
            <a:ext cx="1820808" cy="41624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000" dirty="0"/>
              <a:t>With </a:t>
            </a:r>
            <a:r>
              <a:rPr lang="it-IT" sz="2000" dirty="0" err="1"/>
              <a:t>junctions</a:t>
            </a:r>
            <a:endParaRPr lang="it-IT" sz="2000" dirty="0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0A1BA0F8-E5F1-4A1E-91DC-FDF6449321A6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20</a:t>
            </a:r>
            <a:endParaRPr lang="it-IT" sz="1200" dirty="0">
              <a:solidFill>
                <a:srgbClr val="C00000"/>
              </a:solidFill>
              <a:latin typeface="+mj-lt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38693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olo 1">
            <a:extLst>
              <a:ext uri="{FF2B5EF4-FFF2-40B4-BE49-F238E27FC236}">
                <a16:creationId xmlns:a16="http://schemas.microsoft.com/office/drawing/2014/main" id="{BF6B0CE0-A167-4F8F-82ED-A3F598A03960}"/>
              </a:ext>
            </a:extLst>
          </p:cNvPr>
          <p:cNvSpPr txBox="1">
            <a:spLocks/>
          </p:cNvSpPr>
          <p:nvPr/>
        </p:nvSpPr>
        <p:spPr>
          <a:xfrm>
            <a:off x="0" y="-62711"/>
            <a:ext cx="121920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dirty="0"/>
              <a:t>L.A. SMART CITY SCENARIO</a:t>
            </a:r>
          </a:p>
        </p:txBody>
      </p:sp>
      <p:pic>
        <p:nvPicPr>
          <p:cNvPr id="3" name="Immagine 2" descr="Immagine che contiene cielo, tavolo&#10;&#10;Descrizione generata automaticamente">
            <a:extLst>
              <a:ext uri="{FF2B5EF4-FFF2-40B4-BE49-F238E27FC236}">
                <a16:creationId xmlns:a16="http://schemas.microsoft.com/office/drawing/2014/main" id="{48FAC01B-5D59-4DC8-B51D-5B6C8940D9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0724" y="948166"/>
            <a:ext cx="6727054" cy="4961667"/>
          </a:xfrm>
          <a:prstGeom prst="rect">
            <a:avLst/>
          </a:prstGeom>
        </p:spPr>
      </p:pic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30282E87-CCC1-4A24-B5F8-6DDBBACFC5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555" y="1041895"/>
            <a:ext cx="9813734" cy="4867938"/>
          </a:xfrm>
        </p:spPr>
        <p:txBody>
          <a:bodyPr>
            <a:normAutofit/>
          </a:bodyPr>
          <a:lstStyle/>
          <a:p>
            <a:r>
              <a:rPr lang="it-IT" dirty="0" err="1"/>
              <a:t>Vehicular</a:t>
            </a:r>
            <a:r>
              <a:rPr lang="it-IT" dirty="0"/>
              <a:t> + </a:t>
            </a:r>
            <a:r>
              <a:rPr lang="it-IT" dirty="0" err="1"/>
              <a:t>drones</a:t>
            </a:r>
            <a:r>
              <a:rPr lang="it-IT" dirty="0"/>
              <a:t> mixed scenario</a:t>
            </a:r>
          </a:p>
          <a:p>
            <a:pPr lvl="1"/>
            <a:r>
              <a:rPr lang="it-IT" dirty="0"/>
              <a:t>Message </a:t>
            </a:r>
            <a:r>
              <a:rPr lang="it-IT" dirty="0" err="1"/>
              <a:t>propagation</a:t>
            </a:r>
            <a:r>
              <a:rPr lang="it-IT" dirty="0"/>
              <a:t> in 3D</a:t>
            </a:r>
          </a:p>
          <a:p>
            <a:r>
              <a:rPr lang="it-IT" dirty="0" err="1"/>
              <a:t>Different</a:t>
            </a:r>
            <a:r>
              <a:rPr lang="it-IT" dirty="0"/>
              <a:t> buildings </a:t>
            </a:r>
            <a:r>
              <a:rPr lang="it-IT" dirty="0" err="1"/>
              <a:t>configurations</a:t>
            </a:r>
            <a:endParaRPr lang="it-IT" dirty="0"/>
          </a:p>
          <a:p>
            <a:pPr lvl="1"/>
            <a:r>
              <a:rPr lang="it-IT" b="1" dirty="0"/>
              <a:t>No buildings</a:t>
            </a: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18AACF27-7AC7-40C3-91D5-1C8D838BEE63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21</a:t>
            </a:r>
            <a:endParaRPr lang="it-IT" sz="1200" dirty="0">
              <a:solidFill>
                <a:srgbClr val="C00000"/>
              </a:solidFill>
              <a:latin typeface="+mj-lt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81022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olo 1">
            <a:extLst>
              <a:ext uri="{FF2B5EF4-FFF2-40B4-BE49-F238E27FC236}">
                <a16:creationId xmlns:a16="http://schemas.microsoft.com/office/drawing/2014/main" id="{BF6B0CE0-A167-4F8F-82ED-A3F598A03960}"/>
              </a:ext>
            </a:extLst>
          </p:cNvPr>
          <p:cNvSpPr txBox="1">
            <a:spLocks/>
          </p:cNvSpPr>
          <p:nvPr/>
        </p:nvSpPr>
        <p:spPr>
          <a:xfrm>
            <a:off x="0" y="-62711"/>
            <a:ext cx="121920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dirty="0"/>
              <a:t>L.A. SMART CITY SCENARIO</a:t>
            </a:r>
          </a:p>
        </p:txBody>
      </p:sp>
      <p:pic>
        <p:nvPicPr>
          <p:cNvPr id="4" name="Immagine 3" descr="Immagine che contiene cielo, tavolo&#10;&#10;Descrizione generata automaticamente">
            <a:extLst>
              <a:ext uri="{FF2B5EF4-FFF2-40B4-BE49-F238E27FC236}">
                <a16:creationId xmlns:a16="http://schemas.microsoft.com/office/drawing/2014/main" id="{FC99EAEA-315B-4906-B352-A515139E6B7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5890" y="923988"/>
            <a:ext cx="6727054" cy="4994234"/>
          </a:xfrm>
          <a:prstGeom prst="rect">
            <a:avLst/>
          </a:prstGeom>
        </p:spPr>
      </p:pic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77FA7AE9-90EB-4B47-A312-2E825637B9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555" y="1041895"/>
            <a:ext cx="9813734" cy="4867938"/>
          </a:xfrm>
        </p:spPr>
        <p:txBody>
          <a:bodyPr>
            <a:normAutofit/>
          </a:bodyPr>
          <a:lstStyle/>
          <a:p>
            <a:r>
              <a:rPr lang="it-IT" dirty="0" err="1"/>
              <a:t>Vehicular</a:t>
            </a:r>
            <a:r>
              <a:rPr lang="it-IT" dirty="0"/>
              <a:t> + </a:t>
            </a:r>
            <a:r>
              <a:rPr lang="it-IT" dirty="0" err="1"/>
              <a:t>drones</a:t>
            </a:r>
            <a:r>
              <a:rPr lang="it-IT" dirty="0"/>
              <a:t> mixed scenario</a:t>
            </a:r>
          </a:p>
          <a:p>
            <a:pPr lvl="1"/>
            <a:r>
              <a:rPr lang="it-IT" dirty="0"/>
              <a:t>Message </a:t>
            </a:r>
            <a:r>
              <a:rPr lang="it-IT" dirty="0" err="1"/>
              <a:t>propagation</a:t>
            </a:r>
            <a:r>
              <a:rPr lang="it-IT" dirty="0"/>
              <a:t> in 3D</a:t>
            </a:r>
          </a:p>
          <a:p>
            <a:r>
              <a:rPr lang="it-IT" dirty="0" err="1"/>
              <a:t>Different</a:t>
            </a:r>
            <a:r>
              <a:rPr lang="it-IT" dirty="0"/>
              <a:t> buildings </a:t>
            </a:r>
            <a:r>
              <a:rPr lang="it-IT" dirty="0" err="1"/>
              <a:t>configurations</a:t>
            </a:r>
            <a:endParaRPr lang="it-IT" dirty="0"/>
          </a:p>
          <a:p>
            <a:pPr lvl="1"/>
            <a:r>
              <a:rPr lang="it-IT" dirty="0"/>
              <a:t>No buildings</a:t>
            </a:r>
          </a:p>
          <a:p>
            <a:pPr lvl="1"/>
            <a:r>
              <a:rPr lang="it-IT" b="1" dirty="0"/>
              <a:t>Buildings with </a:t>
            </a:r>
            <a:r>
              <a:rPr lang="it-IT" b="1" dirty="0" err="1"/>
              <a:t>real</a:t>
            </a:r>
            <a:r>
              <a:rPr lang="it-IT" b="1" dirty="0"/>
              <a:t> </a:t>
            </a:r>
            <a:r>
              <a:rPr lang="it-IT" b="1" dirty="0" err="1"/>
              <a:t>heights</a:t>
            </a:r>
            <a:endParaRPr lang="it-IT" b="1" dirty="0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1E13052C-BB06-4550-A894-A47F2A9607D3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21</a:t>
            </a:r>
            <a:endParaRPr lang="it-IT" sz="1200" dirty="0">
              <a:solidFill>
                <a:srgbClr val="C00000"/>
              </a:solidFill>
              <a:latin typeface="+mj-lt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30040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olo 1">
            <a:extLst>
              <a:ext uri="{FF2B5EF4-FFF2-40B4-BE49-F238E27FC236}">
                <a16:creationId xmlns:a16="http://schemas.microsoft.com/office/drawing/2014/main" id="{BF6B0CE0-A167-4F8F-82ED-A3F598A03960}"/>
              </a:ext>
            </a:extLst>
          </p:cNvPr>
          <p:cNvSpPr txBox="1">
            <a:spLocks/>
          </p:cNvSpPr>
          <p:nvPr/>
        </p:nvSpPr>
        <p:spPr>
          <a:xfrm>
            <a:off x="0" y="-62711"/>
            <a:ext cx="121920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dirty="0"/>
              <a:t>L.A. SMART CITY SCENARIO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0E7368BF-6424-4991-869B-136972FAA7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6365" y="933514"/>
            <a:ext cx="6709071" cy="4965084"/>
          </a:xfrm>
          <a:prstGeom prst="rect">
            <a:avLst/>
          </a:prstGeom>
        </p:spPr>
      </p:pic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CD931765-8FCF-4071-BDDC-57AAB660E1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555" y="1041895"/>
            <a:ext cx="9813734" cy="4867938"/>
          </a:xfrm>
        </p:spPr>
        <p:txBody>
          <a:bodyPr>
            <a:normAutofit/>
          </a:bodyPr>
          <a:lstStyle/>
          <a:p>
            <a:r>
              <a:rPr lang="it-IT" dirty="0" err="1"/>
              <a:t>Vehicular</a:t>
            </a:r>
            <a:r>
              <a:rPr lang="it-IT" dirty="0"/>
              <a:t> + </a:t>
            </a:r>
            <a:r>
              <a:rPr lang="it-IT" dirty="0" err="1"/>
              <a:t>drones</a:t>
            </a:r>
            <a:r>
              <a:rPr lang="it-IT" dirty="0"/>
              <a:t> mixed scenario</a:t>
            </a:r>
          </a:p>
          <a:p>
            <a:pPr lvl="1"/>
            <a:r>
              <a:rPr lang="it-IT" dirty="0"/>
              <a:t>Message </a:t>
            </a:r>
            <a:r>
              <a:rPr lang="it-IT" dirty="0" err="1"/>
              <a:t>propagation</a:t>
            </a:r>
            <a:r>
              <a:rPr lang="it-IT" dirty="0"/>
              <a:t> in 3D</a:t>
            </a:r>
          </a:p>
          <a:p>
            <a:r>
              <a:rPr lang="it-IT" dirty="0" err="1"/>
              <a:t>Different</a:t>
            </a:r>
            <a:r>
              <a:rPr lang="it-IT" dirty="0"/>
              <a:t> buildings </a:t>
            </a:r>
            <a:r>
              <a:rPr lang="it-IT" dirty="0" err="1"/>
              <a:t>configurations</a:t>
            </a:r>
            <a:endParaRPr lang="it-IT" dirty="0"/>
          </a:p>
          <a:p>
            <a:pPr lvl="1"/>
            <a:r>
              <a:rPr lang="it-IT" dirty="0"/>
              <a:t>No buildings</a:t>
            </a:r>
          </a:p>
          <a:p>
            <a:pPr lvl="1"/>
            <a:r>
              <a:rPr lang="it-IT" dirty="0"/>
              <a:t>Buildings with </a:t>
            </a:r>
            <a:r>
              <a:rPr lang="it-IT" dirty="0" err="1"/>
              <a:t>real</a:t>
            </a:r>
            <a:r>
              <a:rPr lang="it-IT" dirty="0"/>
              <a:t> </a:t>
            </a:r>
            <a:r>
              <a:rPr lang="it-IT" dirty="0" err="1"/>
              <a:t>heights</a:t>
            </a:r>
            <a:endParaRPr lang="it-IT" dirty="0"/>
          </a:p>
          <a:p>
            <a:pPr lvl="1"/>
            <a:r>
              <a:rPr lang="it-IT" b="1" dirty="0" err="1"/>
              <a:t>Very</a:t>
            </a:r>
            <a:r>
              <a:rPr lang="it-IT" b="1" dirty="0"/>
              <a:t> </a:t>
            </a:r>
            <a:r>
              <a:rPr lang="it-IT" b="1" dirty="0" err="1"/>
              <a:t>tall</a:t>
            </a:r>
            <a:r>
              <a:rPr lang="it-IT" b="1" dirty="0"/>
              <a:t> buildings</a:t>
            </a: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30DCA6C5-2A35-4C85-AE0B-7EC6008D401B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21</a:t>
            </a:r>
            <a:endParaRPr lang="it-IT" sz="1200" dirty="0">
              <a:solidFill>
                <a:srgbClr val="C00000"/>
              </a:solidFill>
              <a:latin typeface="+mj-lt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15323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ttangolo 20">
            <a:extLst>
              <a:ext uri="{FF2B5EF4-FFF2-40B4-BE49-F238E27FC236}">
                <a16:creationId xmlns:a16="http://schemas.microsoft.com/office/drawing/2014/main" id="{E405134E-9427-4A66-8CF2-A81F6B8083DE}"/>
              </a:ext>
            </a:extLst>
          </p:cNvPr>
          <p:cNvSpPr/>
          <p:nvPr/>
        </p:nvSpPr>
        <p:spPr>
          <a:xfrm>
            <a:off x="8281682" y="4607560"/>
            <a:ext cx="3639740" cy="4306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Titolo 1">
            <a:extLst>
              <a:ext uri="{FF2B5EF4-FFF2-40B4-BE49-F238E27FC236}">
                <a16:creationId xmlns:a16="http://schemas.microsoft.com/office/drawing/2014/main" id="{BF6B0CE0-A167-4F8F-82ED-A3F598A03960}"/>
              </a:ext>
            </a:extLst>
          </p:cNvPr>
          <p:cNvSpPr txBox="1">
            <a:spLocks/>
          </p:cNvSpPr>
          <p:nvPr/>
        </p:nvSpPr>
        <p:spPr>
          <a:xfrm>
            <a:off x="0" y="-62711"/>
            <a:ext cx="121920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dirty="0"/>
              <a:t>LOS ANGELES – COVERAGE ↑</a:t>
            </a:r>
          </a:p>
        </p:txBody>
      </p:sp>
      <p:pic>
        <p:nvPicPr>
          <p:cNvPr id="3" name="Immagine 2" descr="Immagine che contiene testo&#10;&#10;Descrizione generata automaticamente">
            <a:extLst>
              <a:ext uri="{FF2B5EF4-FFF2-40B4-BE49-F238E27FC236}">
                <a16:creationId xmlns:a16="http://schemas.microsoft.com/office/drawing/2014/main" id="{2670DE7D-1D66-4049-8B82-0F6DD022AB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403" y="1555073"/>
            <a:ext cx="4128668" cy="3071672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07B3C937-670F-4B3E-BC2A-108C7B7118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3356" y="1555073"/>
            <a:ext cx="3647609" cy="3071672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F3150140-F376-44B9-83E9-8EA0A1C510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9550" y="1555074"/>
            <a:ext cx="3633047" cy="3071672"/>
          </a:xfrm>
          <a:prstGeom prst="rect">
            <a:avLst/>
          </a:prstGeom>
        </p:spPr>
      </p:pic>
      <p:sp>
        <p:nvSpPr>
          <p:cNvPr id="11" name="Rettangolo 10">
            <a:extLst>
              <a:ext uri="{FF2B5EF4-FFF2-40B4-BE49-F238E27FC236}">
                <a16:creationId xmlns:a16="http://schemas.microsoft.com/office/drawing/2014/main" id="{F3623ABC-D7AF-4A8B-8E84-882529863DD9}"/>
              </a:ext>
            </a:extLst>
          </p:cNvPr>
          <p:cNvSpPr/>
          <p:nvPr/>
        </p:nvSpPr>
        <p:spPr>
          <a:xfrm>
            <a:off x="269403" y="4626745"/>
            <a:ext cx="4128668" cy="4114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2" name="Immagine 11" descr="Immagine che contiene arredamento&#10;&#10;Descrizione generata automaticamente">
            <a:extLst>
              <a:ext uri="{FF2B5EF4-FFF2-40B4-BE49-F238E27FC236}">
                <a16:creationId xmlns:a16="http://schemas.microsoft.com/office/drawing/2014/main" id="{629EEE7A-C77F-4BC8-8572-FED19BFD22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810" y="4742080"/>
            <a:ext cx="863331" cy="126000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A69D0AD4-2F90-4070-B4E9-914F553DC9F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2758" y="4744141"/>
            <a:ext cx="906707" cy="126000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A6EC9C73-DB05-40A5-B6DB-EF3FB9B7CF9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0642" y="4744141"/>
            <a:ext cx="899126" cy="126000"/>
          </a:xfrm>
          <a:prstGeom prst="rect">
            <a:avLst/>
          </a:prstGeom>
        </p:spPr>
      </p:pic>
      <p:sp>
        <p:nvSpPr>
          <p:cNvPr id="16" name="Rettangolo 15">
            <a:extLst>
              <a:ext uri="{FF2B5EF4-FFF2-40B4-BE49-F238E27FC236}">
                <a16:creationId xmlns:a16="http://schemas.microsoft.com/office/drawing/2014/main" id="{4F8F6920-129A-4E57-AD0E-77CC7878C1E8}"/>
              </a:ext>
            </a:extLst>
          </p:cNvPr>
          <p:cNvSpPr/>
          <p:nvPr/>
        </p:nvSpPr>
        <p:spPr>
          <a:xfrm>
            <a:off x="4573357" y="4626745"/>
            <a:ext cx="3639740" cy="4114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7" name="Immagine 16">
            <a:extLst>
              <a:ext uri="{FF2B5EF4-FFF2-40B4-BE49-F238E27FC236}">
                <a16:creationId xmlns:a16="http://schemas.microsoft.com/office/drawing/2014/main" id="{51AB3AF0-8474-460D-8FD5-B81DF65DE2E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7681" y="4743624"/>
            <a:ext cx="935459" cy="126000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B37E9DAB-55C9-4FF1-BFF2-9942F6221A1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3848" y="4742080"/>
            <a:ext cx="923584" cy="126000"/>
          </a:xfrm>
          <a:prstGeom prst="rect">
            <a:avLst/>
          </a:prstGeom>
        </p:spPr>
      </p:pic>
      <p:pic>
        <p:nvPicPr>
          <p:cNvPr id="19" name="Immagine 18" descr="Immagine che contiene arredamento, tavolo&#10;&#10;Descrizione generata automaticamente">
            <a:extLst>
              <a:ext uri="{FF2B5EF4-FFF2-40B4-BE49-F238E27FC236}">
                <a16:creationId xmlns:a16="http://schemas.microsoft.com/office/drawing/2014/main" id="{1B4161B7-E872-45FB-BD19-7CE3A970465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0876" y="4745170"/>
            <a:ext cx="926097" cy="126000"/>
          </a:xfrm>
          <a:prstGeom prst="rect">
            <a:avLst/>
          </a:prstGeom>
        </p:spPr>
      </p:pic>
      <p:pic>
        <p:nvPicPr>
          <p:cNvPr id="28" name="Immagine 27">
            <a:extLst>
              <a:ext uri="{FF2B5EF4-FFF2-40B4-BE49-F238E27FC236}">
                <a16:creationId xmlns:a16="http://schemas.microsoft.com/office/drawing/2014/main" id="{BE5FDF8E-E55B-49B4-99BB-B6FB2434BF7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0616" y="4742527"/>
            <a:ext cx="924614" cy="125553"/>
          </a:xfrm>
          <a:prstGeom prst="rect">
            <a:avLst/>
          </a:prstGeom>
        </p:spPr>
      </p:pic>
      <p:pic>
        <p:nvPicPr>
          <p:cNvPr id="29" name="Immagine 28" descr="Immagine che contiene clipart&#10;&#10;Descrizione generata automaticamente">
            <a:extLst>
              <a:ext uri="{FF2B5EF4-FFF2-40B4-BE49-F238E27FC236}">
                <a16:creationId xmlns:a16="http://schemas.microsoft.com/office/drawing/2014/main" id="{7920719D-591B-4B3A-B281-E3F1158CDFF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7420" y="4741821"/>
            <a:ext cx="935459" cy="128724"/>
          </a:xfrm>
          <a:prstGeom prst="rect">
            <a:avLst/>
          </a:prstGeom>
        </p:spPr>
      </p:pic>
      <p:pic>
        <p:nvPicPr>
          <p:cNvPr id="30" name="Immagine 29">
            <a:extLst>
              <a:ext uri="{FF2B5EF4-FFF2-40B4-BE49-F238E27FC236}">
                <a16:creationId xmlns:a16="http://schemas.microsoft.com/office/drawing/2014/main" id="{E3175E42-CC0F-48D1-9CA7-C63A2263965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588" y="4748239"/>
            <a:ext cx="929095" cy="125553"/>
          </a:xfrm>
          <a:prstGeom prst="rect">
            <a:avLst/>
          </a:prstGeom>
        </p:spPr>
      </p:pic>
      <p:sp>
        <p:nvSpPr>
          <p:cNvPr id="31" name="Segnaposto contenuto 2">
            <a:extLst>
              <a:ext uri="{FF2B5EF4-FFF2-40B4-BE49-F238E27FC236}">
                <a16:creationId xmlns:a16="http://schemas.microsoft.com/office/drawing/2014/main" id="{7F6A7298-EE87-4CE1-B92A-C9EAC9CB8DCF}"/>
              </a:ext>
            </a:extLst>
          </p:cNvPr>
          <p:cNvSpPr txBox="1">
            <a:spLocks/>
          </p:cNvSpPr>
          <p:nvPr/>
        </p:nvSpPr>
        <p:spPr>
          <a:xfrm>
            <a:off x="1235415" y="5350722"/>
            <a:ext cx="2196644" cy="41624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000" dirty="0" err="1"/>
              <a:t>Without</a:t>
            </a:r>
            <a:r>
              <a:rPr lang="it-IT" sz="2000" dirty="0"/>
              <a:t> buildings</a:t>
            </a:r>
          </a:p>
        </p:txBody>
      </p:sp>
      <p:sp>
        <p:nvSpPr>
          <p:cNvPr id="32" name="Segnaposto contenuto 2">
            <a:extLst>
              <a:ext uri="{FF2B5EF4-FFF2-40B4-BE49-F238E27FC236}">
                <a16:creationId xmlns:a16="http://schemas.microsoft.com/office/drawing/2014/main" id="{BC906034-2554-4C63-B480-9D455726ABDC}"/>
              </a:ext>
            </a:extLst>
          </p:cNvPr>
          <p:cNvSpPr txBox="1">
            <a:spLocks/>
          </p:cNvSpPr>
          <p:nvPr/>
        </p:nvSpPr>
        <p:spPr>
          <a:xfrm>
            <a:off x="4961996" y="5350461"/>
            <a:ext cx="2862462" cy="41624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000" dirty="0"/>
              <a:t>Real </a:t>
            </a:r>
            <a:r>
              <a:rPr lang="it-IT" sz="2000" dirty="0" err="1"/>
              <a:t>height</a:t>
            </a:r>
            <a:r>
              <a:rPr lang="it-IT" sz="2000" dirty="0"/>
              <a:t> buildings</a:t>
            </a:r>
          </a:p>
        </p:txBody>
      </p:sp>
      <p:sp>
        <p:nvSpPr>
          <p:cNvPr id="33" name="Segnaposto contenuto 2">
            <a:extLst>
              <a:ext uri="{FF2B5EF4-FFF2-40B4-BE49-F238E27FC236}">
                <a16:creationId xmlns:a16="http://schemas.microsoft.com/office/drawing/2014/main" id="{B9240775-BA10-4007-9EC4-DA9282EB1DC5}"/>
              </a:ext>
            </a:extLst>
          </p:cNvPr>
          <p:cNvSpPr txBox="1">
            <a:spLocks/>
          </p:cNvSpPr>
          <p:nvPr/>
        </p:nvSpPr>
        <p:spPr>
          <a:xfrm>
            <a:off x="9066827" y="5350461"/>
            <a:ext cx="2196644" cy="41624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000" dirty="0" err="1"/>
              <a:t>Very</a:t>
            </a:r>
            <a:r>
              <a:rPr lang="it-IT" sz="2000" dirty="0"/>
              <a:t> </a:t>
            </a:r>
            <a:r>
              <a:rPr lang="it-IT" sz="2000" dirty="0" err="1"/>
              <a:t>tall</a:t>
            </a:r>
            <a:r>
              <a:rPr lang="it-IT" sz="2000" dirty="0"/>
              <a:t> buildings</a:t>
            </a:r>
          </a:p>
        </p:txBody>
      </p:sp>
      <p:sp>
        <p:nvSpPr>
          <p:cNvPr id="22" name="Rettangolo 21">
            <a:extLst>
              <a:ext uri="{FF2B5EF4-FFF2-40B4-BE49-F238E27FC236}">
                <a16:creationId xmlns:a16="http://schemas.microsoft.com/office/drawing/2014/main" id="{24D15FA4-003B-4DAF-8270-368443215B06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22</a:t>
            </a:r>
            <a:endParaRPr lang="it-IT" sz="1200" dirty="0">
              <a:solidFill>
                <a:srgbClr val="C00000"/>
              </a:solidFill>
              <a:latin typeface="+mj-lt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40893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olo 1">
            <a:extLst>
              <a:ext uri="{FF2B5EF4-FFF2-40B4-BE49-F238E27FC236}">
                <a16:creationId xmlns:a16="http://schemas.microsoft.com/office/drawing/2014/main" id="{BF6B0CE0-A167-4F8F-82ED-A3F598A03960}"/>
              </a:ext>
            </a:extLst>
          </p:cNvPr>
          <p:cNvSpPr txBox="1">
            <a:spLocks/>
          </p:cNvSpPr>
          <p:nvPr/>
        </p:nvSpPr>
        <p:spPr>
          <a:xfrm>
            <a:off x="0" y="-62711"/>
            <a:ext cx="121920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dirty="0"/>
              <a:t>CONCLUSIONS</a:t>
            </a:r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CD931765-8FCF-4071-BDDC-57AAB660E1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820" y="1008339"/>
            <a:ext cx="11018765" cy="3580905"/>
          </a:xfrm>
        </p:spPr>
        <p:txBody>
          <a:bodyPr>
            <a:normAutofit/>
          </a:bodyPr>
          <a:lstStyle/>
          <a:p>
            <a:r>
              <a:rPr lang="it-IT" dirty="0"/>
              <a:t>ROFF </a:t>
            </a:r>
            <a:r>
              <a:rPr lang="it-IT" dirty="0" err="1"/>
              <a:t>introduces</a:t>
            </a:r>
            <a:r>
              <a:rPr lang="it-IT" dirty="0"/>
              <a:t> a </a:t>
            </a:r>
            <a:r>
              <a:rPr lang="it-IT" dirty="0" err="1"/>
              <a:t>much</a:t>
            </a:r>
            <a:r>
              <a:rPr lang="it-IT" dirty="0"/>
              <a:t> </a:t>
            </a:r>
            <a:r>
              <a:rPr lang="it-IT" dirty="0" err="1"/>
              <a:t>smaller</a:t>
            </a:r>
            <a:r>
              <a:rPr lang="it-IT" dirty="0"/>
              <a:t> end-to-end delay </a:t>
            </a:r>
            <a:r>
              <a:rPr lang="it-IT" dirty="0" err="1"/>
              <a:t>than</a:t>
            </a:r>
            <a:r>
              <a:rPr lang="it-IT" dirty="0"/>
              <a:t> Fast-Broadcast</a:t>
            </a:r>
          </a:p>
          <a:p>
            <a:pPr lvl="1"/>
            <a:r>
              <a:rPr lang="it-IT" dirty="0"/>
              <a:t>Greater </a:t>
            </a:r>
            <a:r>
              <a:rPr lang="it-IT" dirty="0" err="1"/>
              <a:t>redundancy</a:t>
            </a:r>
            <a:endParaRPr lang="it-IT" dirty="0"/>
          </a:p>
          <a:p>
            <a:pPr lvl="1"/>
            <a:r>
              <a:rPr lang="it-IT" dirty="0" err="1"/>
              <a:t>Determinism</a:t>
            </a:r>
            <a:r>
              <a:rPr lang="it-IT" dirty="0"/>
              <a:t> and </a:t>
            </a:r>
            <a:r>
              <a:rPr lang="it-IT" dirty="0" err="1"/>
              <a:t>collisions</a:t>
            </a:r>
            <a:endParaRPr lang="it-IT" dirty="0"/>
          </a:p>
          <a:p>
            <a:pPr lvl="1"/>
            <a:r>
              <a:rPr lang="it-IT" dirty="0"/>
              <a:t>High </a:t>
            </a:r>
            <a:r>
              <a:rPr lang="it-IT" dirty="0" err="1"/>
              <a:t>number</a:t>
            </a:r>
            <a:r>
              <a:rPr lang="it-IT" dirty="0"/>
              <a:t> of Hello </a:t>
            </a:r>
            <a:r>
              <a:rPr lang="it-IT" dirty="0" err="1"/>
              <a:t>Messages</a:t>
            </a:r>
            <a:endParaRPr lang="it-IT" dirty="0"/>
          </a:p>
          <a:p>
            <a:r>
              <a:rPr lang="it-IT" dirty="0"/>
              <a:t>SJ-Fast-Broadcast and SJ-ROFF </a:t>
            </a:r>
            <a:r>
              <a:rPr lang="it-IT" dirty="0" err="1"/>
              <a:t>improve</a:t>
            </a:r>
            <a:r>
              <a:rPr lang="it-IT" dirty="0"/>
              <a:t> coverage </a:t>
            </a:r>
            <a:r>
              <a:rPr lang="it-IT" dirty="0" err="1"/>
              <a:t>greatly</a:t>
            </a:r>
            <a:r>
              <a:rPr lang="it-IT" dirty="0"/>
              <a:t> </a:t>
            </a:r>
          </a:p>
          <a:p>
            <a:pPr lvl="1"/>
            <a:r>
              <a:rPr lang="it-IT" dirty="0"/>
              <a:t>At the cost of more </a:t>
            </a:r>
            <a:r>
              <a:rPr lang="it-IT" dirty="0" err="1"/>
              <a:t>retransmissions</a:t>
            </a:r>
            <a:endParaRPr lang="it-IT" dirty="0"/>
          </a:p>
          <a:p>
            <a:r>
              <a:rPr lang="it-IT" dirty="0"/>
              <a:t>The </a:t>
            </a:r>
            <a:r>
              <a:rPr lang="it-IT" dirty="0" err="1"/>
              <a:t>algorithms</a:t>
            </a:r>
            <a:r>
              <a:rPr lang="it-IT" dirty="0"/>
              <a:t> work </a:t>
            </a:r>
            <a:r>
              <a:rPr lang="it-IT" dirty="0" err="1"/>
              <a:t>well</a:t>
            </a:r>
            <a:r>
              <a:rPr lang="it-IT" dirty="0"/>
              <a:t> </a:t>
            </a:r>
            <a:r>
              <a:rPr lang="it-IT" dirty="0" err="1"/>
              <a:t>even</a:t>
            </a:r>
            <a:r>
              <a:rPr lang="it-IT" dirty="0"/>
              <a:t> in mixed 3D </a:t>
            </a:r>
            <a:r>
              <a:rPr lang="it-IT" dirty="0" err="1"/>
              <a:t>scenarios</a:t>
            </a:r>
            <a:endParaRPr lang="it-IT" dirty="0"/>
          </a:p>
          <a:p>
            <a:endParaRPr lang="it-IT" dirty="0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C43E80E9-C58B-45CA-8FB7-764EF3C4C279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23</a:t>
            </a:r>
            <a:endParaRPr lang="it-IT" sz="1200" dirty="0">
              <a:solidFill>
                <a:srgbClr val="C00000"/>
              </a:solidFill>
              <a:latin typeface="+mj-lt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70823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olo 1">
            <a:extLst>
              <a:ext uri="{FF2B5EF4-FFF2-40B4-BE49-F238E27FC236}">
                <a16:creationId xmlns:a16="http://schemas.microsoft.com/office/drawing/2014/main" id="{BF6B0CE0-A167-4F8F-82ED-A3F598A03960}"/>
              </a:ext>
            </a:extLst>
          </p:cNvPr>
          <p:cNvSpPr txBox="1">
            <a:spLocks/>
          </p:cNvSpPr>
          <p:nvPr/>
        </p:nvSpPr>
        <p:spPr>
          <a:xfrm>
            <a:off x="0" y="-62711"/>
            <a:ext cx="121920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dirty="0"/>
              <a:t>FUTURE WORKS</a:t>
            </a:r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CD931765-8FCF-4071-BDDC-57AAB660E1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14563" y="1041895"/>
            <a:ext cx="8981756" cy="4867938"/>
          </a:xfrm>
        </p:spPr>
        <p:txBody>
          <a:bodyPr>
            <a:normAutofit/>
          </a:bodyPr>
          <a:lstStyle/>
          <a:p>
            <a:r>
              <a:rPr lang="it-IT" dirty="0"/>
              <a:t>Dynamic </a:t>
            </a:r>
            <a:r>
              <a:rPr lang="it-IT" dirty="0" err="1"/>
              <a:t>lower</a:t>
            </a:r>
            <a:r>
              <a:rPr lang="it-IT" dirty="0"/>
              <a:t> and </a:t>
            </a:r>
            <a:r>
              <a:rPr lang="it-IT" dirty="0" err="1"/>
              <a:t>upper</a:t>
            </a:r>
            <a:r>
              <a:rPr lang="it-IT" dirty="0"/>
              <a:t> bounds for Fast-</a:t>
            </a:r>
            <a:r>
              <a:rPr lang="it-IT" dirty="0" err="1"/>
              <a:t>Broadcast’s</a:t>
            </a:r>
            <a:br>
              <a:rPr lang="it-IT" dirty="0"/>
            </a:br>
            <a:r>
              <a:rPr lang="it-IT" dirty="0" err="1"/>
              <a:t>waiting</a:t>
            </a:r>
            <a:r>
              <a:rPr lang="it-IT" dirty="0"/>
              <a:t> time </a:t>
            </a:r>
            <a:r>
              <a:rPr lang="it-IT" dirty="0" err="1"/>
              <a:t>calculation</a:t>
            </a:r>
            <a:endParaRPr lang="it-IT" dirty="0"/>
          </a:p>
          <a:p>
            <a:pPr lvl="1"/>
            <a:r>
              <a:rPr lang="it-IT" dirty="0" err="1"/>
              <a:t>Based</a:t>
            </a:r>
            <a:r>
              <a:rPr lang="it-IT" dirty="0"/>
              <a:t> on </a:t>
            </a:r>
            <a:r>
              <a:rPr lang="it-IT" dirty="0" err="1"/>
              <a:t>vehicle</a:t>
            </a:r>
            <a:r>
              <a:rPr lang="it-IT" dirty="0"/>
              <a:t> </a:t>
            </a:r>
            <a:r>
              <a:rPr lang="it-IT" dirty="0" err="1"/>
              <a:t>density</a:t>
            </a:r>
            <a:endParaRPr lang="it-IT" dirty="0"/>
          </a:p>
          <a:p>
            <a:pPr lvl="1"/>
            <a:endParaRPr lang="it-IT" dirty="0"/>
          </a:p>
          <a:p>
            <a:r>
              <a:rPr lang="it-IT" dirty="0"/>
              <a:t>Junction </a:t>
            </a:r>
            <a:r>
              <a:rPr lang="it-IT" dirty="0" err="1"/>
              <a:t>identification</a:t>
            </a:r>
            <a:r>
              <a:rPr lang="it-IT" dirty="0"/>
              <a:t> backup mode</a:t>
            </a:r>
          </a:p>
          <a:p>
            <a:pPr lvl="1"/>
            <a:r>
              <a:rPr lang="it-IT" dirty="0" err="1"/>
              <a:t>Reliance</a:t>
            </a:r>
            <a:r>
              <a:rPr lang="it-IT" dirty="0"/>
              <a:t> on GPS</a:t>
            </a:r>
          </a:p>
          <a:p>
            <a:pPr lvl="1"/>
            <a:r>
              <a:rPr lang="it-IT" dirty="0"/>
              <a:t>Compute angle </a:t>
            </a:r>
            <a:r>
              <a:rPr lang="it-IT" dirty="0" err="1"/>
              <a:t>between</a:t>
            </a:r>
            <a:r>
              <a:rPr lang="it-IT" dirty="0"/>
              <a:t> </a:t>
            </a:r>
            <a:r>
              <a:rPr lang="it-IT" dirty="0" err="1"/>
              <a:t>received</a:t>
            </a:r>
            <a:r>
              <a:rPr lang="it-IT" dirty="0"/>
              <a:t> </a:t>
            </a:r>
            <a:r>
              <a:rPr lang="it-IT" dirty="0" err="1"/>
              <a:t>messages</a:t>
            </a:r>
            <a:r>
              <a:rPr lang="it-IT" dirty="0"/>
              <a:t> to </a:t>
            </a:r>
            <a:r>
              <a:rPr lang="it-IT" dirty="0" err="1"/>
              <a:t>identify</a:t>
            </a:r>
            <a:r>
              <a:rPr lang="it-IT" dirty="0"/>
              <a:t> </a:t>
            </a:r>
            <a:r>
              <a:rPr lang="it-IT" dirty="0" err="1"/>
              <a:t>vehicles</a:t>
            </a:r>
            <a:r>
              <a:rPr lang="it-IT" dirty="0"/>
              <a:t> </a:t>
            </a:r>
            <a:r>
              <a:rPr lang="it-IT" dirty="0" err="1"/>
              <a:t>within</a:t>
            </a:r>
            <a:r>
              <a:rPr lang="it-IT" dirty="0"/>
              <a:t> </a:t>
            </a:r>
            <a:r>
              <a:rPr lang="it-IT" dirty="0" err="1"/>
              <a:t>junctions</a:t>
            </a:r>
            <a:endParaRPr lang="it-IT" dirty="0"/>
          </a:p>
          <a:p>
            <a:pPr marL="457200" lvl="1" indent="0">
              <a:buNone/>
            </a:pPr>
            <a:endParaRPr lang="it-IT" dirty="0"/>
          </a:p>
          <a:p>
            <a:r>
              <a:rPr lang="it-IT" dirty="0"/>
              <a:t>Evaluation in more </a:t>
            </a:r>
            <a:r>
              <a:rPr lang="it-IT" dirty="0" err="1"/>
              <a:t>widespread</a:t>
            </a:r>
            <a:r>
              <a:rPr lang="it-IT" dirty="0"/>
              <a:t> </a:t>
            </a:r>
            <a:r>
              <a:rPr lang="it-IT" dirty="0" err="1"/>
              <a:t>FANETs</a:t>
            </a:r>
            <a:r>
              <a:rPr lang="it-IT" dirty="0"/>
              <a:t> </a:t>
            </a:r>
          </a:p>
          <a:p>
            <a:endParaRPr lang="it-IT" dirty="0"/>
          </a:p>
        </p:txBody>
      </p:sp>
      <p:pic>
        <p:nvPicPr>
          <p:cNvPr id="8" name="Elemento grafico 7" descr="Evidenziatore">
            <a:extLst>
              <a:ext uri="{FF2B5EF4-FFF2-40B4-BE49-F238E27FC236}">
                <a16:creationId xmlns:a16="http://schemas.microsoft.com/office/drawing/2014/main" id="{00203F7B-F45F-4AB0-864E-7F364CCB0A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1499" y="2960658"/>
            <a:ext cx="1325561" cy="1325561"/>
          </a:xfrm>
          <a:prstGeom prst="rect">
            <a:avLst/>
          </a:prstGeom>
        </p:spPr>
      </p:pic>
      <p:pic>
        <p:nvPicPr>
          <p:cNvPr id="11" name="Immagine 10" descr="Immagine che contiene esterni, musica, nero&#10;&#10;Descrizione generata automaticamente">
            <a:extLst>
              <a:ext uri="{FF2B5EF4-FFF2-40B4-BE49-F238E27FC236}">
                <a16:creationId xmlns:a16="http://schemas.microsoft.com/office/drawing/2014/main" id="{0507ECD7-DB8F-4DBD-B399-EA2C426E599E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148" y="4720253"/>
            <a:ext cx="1958271" cy="1004746"/>
          </a:xfrm>
          <a:prstGeom prst="rect">
            <a:avLst/>
          </a:prstGeom>
        </p:spPr>
      </p:pic>
      <p:pic>
        <p:nvPicPr>
          <p:cNvPr id="3" name="Elemento grafico 2" descr="Ripeti">
            <a:extLst>
              <a:ext uri="{FF2B5EF4-FFF2-40B4-BE49-F238E27FC236}">
                <a16:creationId xmlns:a16="http://schemas.microsoft.com/office/drawing/2014/main" id="{F22AB048-0232-466B-BEE9-86D300690A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64504" y="1133001"/>
            <a:ext cx="1219552" cy="1219552"/>
          </a:xfrm>
          <a:prstGeom prst="rect">
            <a:avLst/>
          </a:prstGeom>
        </p:spPr>
      </p:pic>
      <p:sp>
        <p:nvSpPr>
          <p:cNvPr id="9" name="Rettangolo 8">
            <a:extLst>
              <a:ext uri="{FF2B5EF4-FFF2-40B4-BE49-F238E27FC236}">
                <a16:creationId xmlns:a16="http://schemas.microsoft.com/office/drawing/2014/main" id="{719BC93D-B60A-4F15-9C91-DE0D5AE14CD5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24</a:t>
            </a:r>
            <a:endParaRPr lang="it-IT" sz="1200" dirty="0">
              <a:solidFill>
                <a:srgbClr val="C00000"/>
              </a:solidFill>
              <a:latin typeface="+mj-lt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83271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3E46DE-2AE3-44BE-963C-544CB7884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62711"/>
            <a:ext cx="12192000" cy="1325562"/>
          </a:xfrm>
        </p:spPr>
        <p:txBody>
          <a:bodyPr/>
          <a:lstStyle/>
          <a:p>
            <a:pPr algn="ctr"/>
            <a:r>
              <a:rPr lang="it-IT" dirty="0"/>
              <a:t>FAST-BROADCAST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B9D3550C-14F0-41BE-96F1-9396C790BC52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5</a:t>
            </a:r>
            <a:endParaRPr lang="it-IT" sz="12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4A21C4C2-B9B3-4794-BE3E-0CF3C08716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661" y="843379"/>
            <a:ext cx="10017760" cy="5433596"/>
          </a:xfrm>
        </p:spPr>
        <p:txBody>
          <a:bodyPr>
            <a:normAutofit/>
          </a:bodyPr>
          <a:lstStyle/>
          <a:p>
            <a:r>
              <a:rPr lang="it-IT" dirty="0"/>
              <a:t>Multi-hop </a:t>
            </a:r>
            <a:r>
              <a:rPr lang="it-IT" b="1" dirty="0" err="1"/>
              <a:t>probabilistic</a:t>
            </a:r>
            <a:r>
              <a:rPr lang="it-IT" dirty="0"/>
              <a:t> delay-</a:t>
            </a:r>
            <a:r>
              <a:rPr lang="it-IT" dirty="0" err="1"/>
              <a:t>based</a:t>
            </a:r>
            <a:r>
              <a:rPr lang="it-IT" dirty="0"/>
              <a:t> broadcasting </a:t>
            </a:r>
            <a:r>
              <a:rPr lang="it-IT" dirty="0" err="1"/>
              <a:t>protocol</a:t>
            </a:r>
            <a:endParaRPr lang="it-IT" dirty="0"/>
          </a:p>
          <a:p>
            <a:r>
              <a:rPr lang="it-IT" dirty="0"/>
              <a:t>Dynamic transmission range </a:t>
            </a:r>
            <a:r>
              <a:rPr lang="it-IT" dirty="0" err="1"/>
              <a:t>estimation</a:t>
            </a:r>
            <a:endParaRPr lang="it-IT" dirty="0"/>
          </a:p>
          <a:p>
            <a:pPr lvl="1"/>
            <a:r>
              <a:rPr lang="it-IT" dirty="0"/>
              <a:t>No </a:t>
            </a:r>
            <a:r>
              <a:rPr lang="it-IT" dirty="0" err="1"/>
              <a:t>need</a:t>
            </a:r>
            <a:r>
              <a:rPr lang="it-IT" dirty="0"/>
              <a:t> to know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i="1" dirty="0"/>
              <a:t>a priori</a:t>
            </a:r>
            <a:r>
              <a:rPr lang="it-IT" dirty="0"/>
              <a:t>, </a:t>
            </a:r>
            <a:r>
              <a:rPr lang="it-IT" dirty="0" err="1"/>
              <a:t>as</a:t>
            </a:r>
            <a:r>
              <a:rPr lang="it-IT" dirty="0"/>
              <a:t> </a:t>
            </a:r>
            <a:r>
              <a:rPr lang="it-IT" dirty="0" err="1"/>
              <a:t>often</a:t>
            </a:r>
            <a:r>
              <a:rPr lang="it-IT" dirty="0"/>
              <a:t> </a:t>
            </a:r>
            <a:r>
              <a:rPr lang="it-IT" dirty="0" err="1"/>
              <a:t>assumed</a:t>
            </a:r>
            <a:r>
              <a:rPr lang="it-IT" dirty="0"/>
              <a:t> in </a:t>
            </a:r>
            <a:r>
              <a:rPr lang="it-IT" dirty="0" err="1"/>
              <a:t>other</a:t>
            </a:r>
            <a:r>
              <a:rPr lang="it-IT" dirty="0"/>
              <a:t> </a:t>
            </a:r>
            <a:r>
              <a:rPr lang="it-IT" dirty="0" err="1"/>
              <a:t>protocols</a:t>
            </a:r>
            <a:endParaRPr lang="it-IT" dirty="0"/>
          </a:p>
          <a:p>
            <a:r>
              <a:rPr lang="it-IT" dirty="0" err="1"/>
              <a:t>Estimation</a:t>
            </a:r>
            <a:r>
              <a:rPr lang="it-IT" dirty="0"/>
              <a:t> </a:t>
            </a:r>
            <a:r>
              <a:rPr lang="it-IT" dirty="0" err="1"/>
              <a:t>Phase</a:t>
            </a:r>
            <a:r>
              <a:rPr lang="it-IT" dirty="0"/>
              <a:t>:</a:t>
            </a:r>
          </a:p>
          <a:p>
            <a:pPr lvl="1"/>
            <a:r>
              <a:rPr lang="it-IT" dirty="0" err="1"/>
              <a:t>Vehicles</a:t>
            </a:r>
            <a:r>
              <a:rPr lang="it-IT" dirty="0"/>
              <a:t> </a:t>
            </a:r>
            <a:r>
              <a:rPr lang="it-IT" dirty="0" err="1"/>
              <a:t>exchange</a:t>
            </a:r>
            <a:r>
              <a:rPr lang="it-IT" dirty="0"/>
              <a:t> small Hello </a:t>
            </a:r>
            <a:r>
              <a:rPr lang="it-IT" dirty="0" err="1"/>
              <a:t>Messages</a:t>
            </a:r>
            <a:r>
              <a:rPr lang="it-IT" dirty="0"/>
              <a:t> (beacons) to estimate </a:t>
            </a:r>
            <a:r>
              <a:rPr lang="it-IT" dirty="0" err="1"/>
              <a:t>their</a:t>
            </a:r>
            <a:r>
              <a:rPr lang="it-IT" dirty="0"/>
              <a:t> transmission range</a:t>
            </a:r>
          </a:p>
          <a:p>
            <a:pPr lvl="1"/>
            <a:r>
              <a:rPr lang="it-IT" b="1" dirty="0"/>
              <a:t>1 Hello Message </a:t>
            </a:r>
            <a:r>
              <a:rPr lang="it-IT" dirty="0" err="1"/>
              <a:t>sent</a:t>
            </a:r>
            <a:r>
              <a:rPr lang="it-IT" dirty="0"/>
              <a:t> </a:t>
            </a:r>
            <a:r>
              <a:rPr lang="it-IT" dirty="0" err="1"/>
              <a:t>every</a:t>
            </a:r>
            <a:r>
              <a:rPr lang="it-IT" dirty="0"/>
              <a:t> turn </a:t>
            </a:r>
            <a:r>
              <a:rPr lang="it-IT" dirty="0" err="1"/>
              <a:t>within</a:t>
            </a:r>
            <a:r>
              <a:rPr lang="it-IT" dirty="0"/>
              <a:t> </a:t>
            </a:r>
            <a:r>
              <a:rPr lang="it-IT" dirty="0" err="1"/>
              <a:t>each</a:t>
            </a:r>
            <a:r>
              <a:rPr lang="it-IT" dirty="0"/>
              <a:t> transmission range</a:t>
            </a:r>
          </a:p>
          <a:p>
            <a:r>
              <a:rPr lang="it-IT" dirty="0"/>
              <a:t>Broadcast </a:t>
            </a:r>
            <a:r>
              <a:rPr lang="it-IT" dirty="0" err="1"/>
              <a:t>Phase</a:t>
            </a:r>
            <a:r>
              <a:rPr lang="it-IT" dirty="0"/>
              <a:t>:</a:t>
            </a:r>
          </a:p>
          <a:p>
            <a:pPr lvl="1"/>
            <a:r>
              <a:rPr lang="it-IT" dirty="0"/>
              <a:t>A </a:t>
            </a:r>
            <a:r>
              <a:rPr lang="it-IT" dirty="0" err="1"/>
              <a:t>vehicle</a:t>
            </a:r>
            <a:r>
              <a:rPr lang="it-IT" dirty="0"/>
              <a:t> </a:t>
            </a:r>
            <a:r>
              <a:rPr lang="it-IT" dirty="0" err="1"/>
              <a:t>sends</a:t>
            </a:r>
            <a:r>
              <a:rPr lang="it-IT" dirty="0"/>
              <a:t> an </a:t>
            </a:r>
            <a:r>
              <a:rPr lang="it-IT" dirty="0" err="1"/>
              <a:t>Alert</a:t>
            </a:r>
            <a:r>
              <a:rPr lang="it-IT" dirty="0"/>
              <a:t> Message</a:t>
            </a:r>
          </a:p>
          <a:p>
            <a:pPr lvl="1"/>
            <a:r>
              <a:rPr lang="it-IT" dirty="0"/>
              <a:t>The </a:t>
            </a:r>
            <a:r>
              <a:rPr lang="it-IT" dirty="0" err="1"/>
              <a:t>neighbors</a:t>
            </a:r>
            <a:r>
              <a:rPr lang="it-IT" dirty="0"/>
              <a:t> </a:t>
            </a:r>
            <a:r>
              <a:rPr lang="it-IT" dirty="0" err="1"/>
              <a:t>receive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and </a:t>
            </a:r>
            <a:r>
              <a:rPr lang="it-IT" dirty="0" err="1"/>
              <a:t>participate</a:t>
            </a:r>
            <a:r>
              <a:rPr lang="it-IT" dirty="0"/>
              <a:t> in </a:t>
            </a:r>
            <a:r>
              <a:rPr lang="it-IT" dirty="0" err="1"/>
              <a:t>contention</a:t>
            </a:r>
            <a:r>
              <a:rPr lang="it-IT" dirty="0"/>
              <a:t> to broadcast </a:t>
            </a:r>
            <a:r>
              <a:rPr lang="it-IT" dirty="0" err="1"/>
              <a:t>it</a:t>
            </a:r>
            <a:endParaRPr lang="it-IT" dirty="0"/>
          </a:p>
          <a:p>
            <a:pPr lvl="1"/>
            <a:r>
              <a:rPr lang="it-IT" dirty="0"/>
              <a:t>The </a:t>
            </a:r>
            <a:r>
              <a:rPr lang="it-IT" dirty="0" err="1"/>
              <a:t>vehicles</a:t>
            </a:r>
            <a:r>
              <a:rPr lang="it-IT" dirty="0"/>
              <a:t> </a:t>
            </a:r>
            <a:r>
              <a:rPr lang="it-IT" dirty="0" err="1"/>
              <a:t>farther</a:t>
            </a:r>
            <a:r>
              <a:rPr lang="it-IT" dirty="0"/>
              <a:t> from </a:t>
            </a:r>
            <a:r>
              <a:rPr lang="it-IT" dirty="0" err="1"/>
              <a:t>sender</a:t>
            </a:r>
            <a:r>
              <a:rPr lang="it-IT" dirty="0"/>
              <a:t> </a:t>
            </a:r>
            <a:r>
              <a:rPr lang="it-IT" dirty="0" err="1"/>
              <a:t>wait</a:t>
            </a:r>
            <a:r>
              <a:rPr lang="it-IT" dirty="0"/>
              <a:t> </a:t>
            </a:r>
            <a:r>
              <a:rPr lang="it-IT" dirty="0" err="1"/>
              <a:t>less</a:t>
            </a:r>
            <a:r>
              <a:rPr lang="it-IT" dirty="0"/>
              <a:t> time </a:t>
            </a:r>
            <a:r>
              <a:rPr lang="it-IT" dirty="0" err="1"/>
              <a:t>before</a:t>
            </a:r>
            <a:r>
              <a:rPr lang="it-IT" dirty="0"/>
              <a:t> broadcast </a:t>
            </a:r>
          </a:p>
          <a:p>
            <a:pPr lvl="1"/>
            <a:r>
              <a:rPr lang="it-IT" dirty="0" err="1"/>
              <a:t>Waiting</a:t>
            </a:r>
            <a:r>
              <a:rPr lang="it-IT" dirty="0"/>
              <a:t> time </a:t>
            </a:r>
            <a:r>
              <a:rPr lang="it-IT" dirty="0" err="1"/>
              <a:t>depends</a:t>
            </a:r>
            <a:r>
              <a:rPr lang="it-IT" dirty="0"/>
              <a:t> </a:t>
            </a:r>
            <a:r>
              <a:rPr lang="it-IT" dirty="0" err="1"/>
              <a:t>directly</a:t>
            </a:r>
            <a:r>
              <a:rPr lang="it-IT" dirty="0"/>
              <a:t> on </a:t>
            </a:r>
            <a:r>
              <a:rPr lang="it-IT" dirty="0" err="1"/>
              <a:t>sender-receiver</a:t>
            </a:r>
            <a:r>
              <a:rPr lang="it-IT" dirty="0"/>
              <a:t> </a:t>
            </a:r>
            <a:r>
              <a:rPr lang="it-IT" dirty="0" err="1"/>
              <a:t>distance</a:t>
            </a:r>
            <a:endParaRPr lang="it-IT" dirty="0"/>
          </a:p>
          <a:p>
            <a:pPr lvl="1"/>
            <a:endParaRPr lang="it-IT" dirty="0"/>
          </a:p>
          <a:p>
            <a:pPr lvl="1"/>
            <a:endParaRPr lang="it-IT" dirty="0"/>
          </a:p>
        </p:txBody>
      </p:sp>
      <p:pic>
        <p:nvPicPr>
          <p:cNvPr id="5" name="Elemento grafico 4" descr="Avviso">
            <a:extLst>
              <a:ext uri="{FF2B5EF4-FFF2-40B4-BE49-F238E27FC236}">
                <a16:creationId xmlns:a16="http://schemas.microsoft.com/office/drawing/2014/main" id="{641DD182-53A8-43B8-8A27-4C435D6FDB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68935" y="4339402"/>
            <a:ext cx="1424422" cy="1424422"/>
          </a:xfrm>
          <a:prstGeom prst="rect">
            <a:avLst/>
          </a:prstGeom>
        </p:spPr>
      </p:pic>
      <p:pic>
        <p:nvPicPr>
          <p:cNvPr id="7" name="Elemento grafico 6" descr="Indicatore di livello">
            <a:extLst>
              <a:ext uri="{FF2B5EF4-FFF2-40B4-BE49-F238E27FC236}">
                <a16:creationId xmlns:a16="http://schemas.microsoft.com/office/drawing/2014/main" id="{E8219F82-08E1-4DE6-898C-9397A6172E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14013" y="2782980"/>
            <a:ext cx="1237695" cy="1237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8954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3E46DE-2AE3-44BE-963C-544CB7884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62711"/>
            <a:ext cx="10515600" cy="1325562"/>
          </a:xfrm>
        </p:spPr>
        <p:txBody>
          <a:bodyPr/>
          <a:lstStyle/>
          <a:p>
            <a:pPr algn="ctr"/>
            <a:r>
              <a:rPr lang="it-IT" dirty="0"/>
              <a:t>ROFF (</a:t>
            </a:r>
            <a:r>
              <a:rPr lang="it-IT" dirty="0" err="1"/>
              <a:t>RObust</a:t>
            </a:r>
            <a:r>
              <a:rPr lang="it-IT" dirty="0"/>
              <a:t> Fast Forwarding)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B9D3550C-14F0-41BE-96F1-9396C790BC52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5</a:t>
            </a:r>
            <a:endParaRPr lang="it-IT" sz="12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4A21C4C2-B9B3-4794-BE3E-0CF3C08716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2286" y="860302"/>
            <a:ext cx="10057660" cy="5340473"/>
          </a:xfrm>
        </p:spPr>
        <p:txBody>
          <a:bodyPr>
            <a:normAutofit/>
          </a:bodyPr>
          <a:lstStyle/>
          <a:p>
            <a:r>
              <a:rPr lang="it-IT" dirty="0"/>
              <a:t>Multi-hop </a:t>
            </a:r>
            <a:r>
              <a:rPr lang="it-IT" b="1" dirty="0" err="1"/>
              <a:t>deterministic</a:t>
            </a:r>
            <a:r>
              <a:rPr lang="it-IT" dirty="0"/>
              <a:t> delay-</a:t>
            </a:r>
            <a:r>
              <a:rPr lang="it-IT" dirty="0" err="1"/>
              <a:t>based</a:t>
            </a:r>
            <a:r>
              <a:rPr lang="it-IT" dirty="0"/>
              <a:t> broadcasting </a:t>
            </a:r>
            <a:r>
              <a:rPr lang="it-IT" dirty="0" err="1"/>
              <a:t>protocol</a:t>
            </a:r>
            <a:endParaRPr lang="it-IT" dirty="0"/>
          </a:p>
          <a:p>
            <a:r>
              <a:rPr lang="it-IT" dirty="0" err="1"/>
              <a:t>Deterministically</a:t>
            </a:r>
            <a:r>
              <a:rPr lang="it-IT" dirty="0"/>
              <a:t> </a:t>
            </a:r>
            <a:r>
              <a:rPr lang="it-IT" dirty="0" err="1"/>
              <a:t>determines</a:t>
            </a:r>
            <a:r>
              <a:rPr lang="it-IT" dirty="0"/>
              <a:t> the </a:t>
            </a:r>
            <a:r>
              <a:rPr lang="it-IT" dirty="0" err="1"/>
              <a:t>farthest</a:t>
            </a:r>
            <a:r>
              <a:rPr lang="it-IT" dirty="0"/>
              <a:t> </a:t>
            </a:r>
            <a:r>
              <a:rPr lang="it-IT" dirty="0" err="1"/>
              <a:t>forwarder</a:t>
            </a:r>
            <a:endParaRPr lang="it-IT" dirty="0"/>
          </a:p>
          <a:p>
            <a:r>
              <a:rPr lang="it-IT" dirty="0" err="1"/>
              <a:t>Estimation</a:t>
            </a:r>
            <a:r>
              <a:rPr lang="it-IT" dirty="0"/>
              <a:t> </a:t>
            </a:r>
            <a:r>
              <a:rPr lang="it-IT" dirty="0" err="1"/>
              <a:t>Phase</a:t>
            </a:r>
            <a:r>
              <a:rPr lang="it-IT" dirty="0"/>
              <a:t>:</a:t>
            </a:r>
          </a:p>
          <a:p>
            <a:pPr lvl="1"/>
            <a:r>
              <a:rPr lang="it-IT" b="1" dirty="0" err="1"/>
              <a:t>Each</a:t>
            </a:r>
            <a:r>
              <a:rPr lang="it-IT" b="1" dirty="0"/>
              <a:t> </a:t>
            </a:r>
            <a:r>
              <a:rPr lang="it-IT" b="1" dirty="0" err="1"/>
              <a:t>vehicle</a:t>
            </a:r>
            <a:r>
              <a:rPr lang="it-IT" b="1" dirty="0"/>
              <a:t> </a:t>
            </a:r>
            <a:r>
              <a:rPr lang="it-IT" dirty="0" err="1"/>
              <a:t>sends</a:t>
            </a:r>
            <a:r>
              <a:rPr lang="it-IT" dirty="0"/>
              <a:t> a Hello Message </a:t>
            </a:r>
            <a:r>
              <a:rPr lang="it-IT" dirty="0" err="1"/>
              <a:t>every</a:t>
            </a:r>
            <a:r>
              <a:rPr lang="it-IT" dirty="0"/>
              <a:t> </a:t>
            </a:r>
            <a:r>
              <a:rPr lang="it-IT" i="1" dirty="0" err="1"/>
              <a:t>BeaconInterval</a:t>
            </a:r>
            <a:r>
              <a:rPr lang="it-IT" i="1" dirty="0"/>
              <a:t> </a:t>
            </a:r>
            <a:r>
              <a:rPr lang="it-IT" dirty="0"/>
              <a:t>(e.g., 100ms)</a:t>
            </a:r>
          </a:p>
          <a:p>
            <a:pPr lvl="1"/>
            <a:r>
              <a:rPr lang="it-IT" dirty="0" err="1"/>
              <a:t>Neighborhood</a:t>
            </a:r>
            <a:r>
              <a:rPr lang="it-IT" dirty="0"/>
              <a:t> </a:t>
            </a:r>
            <a:r>
              <a:rPr lang="it-IT" dirty="0" err="1"/>
              <a:t>discovery</a:t>
            </a:r>
            <a:r>
              <a:rPr lang="it-IT" dirty="0"/>
              <a:t> </a:t>
            </a:r>
            <a:r>
              <a:rPr lang="it-IT" dirty="0" err="1"/>
              <a:t>process</a:t>
            </a:r>
            <a:endParaRPr lang="it-IT" dirty="0"/>
          </a:p>
          <a:p>
            <a:pPr lvl="1"/>
            <a:r>
              <a:rPr lang="it-IT" dirty="0" err="1"/>
              <a:t>Each</a:t>
            </a:r>
            <a:r>
              <a:rPr lang="it-IT" dirty="0"/>
              <a:t> </a:t>
            </a:r>
            <a:r>
              <a:rPr lang="it-IT" dirty="0" err="1"/>
              <a:t>vehicle</a:t>
            </a:r>
            <a:r>
              <a:rPr lang="it-IT" dirty="0"/>
              <a:t> builds a </a:t>
            </a:r>
            <a:r>
              <a:rPr lang="it-IT" dirty="0" err="1"/>
              <a:t>Neighbor</a:t>
            </a:r>
            <a:r>
              <a:rPr lang="it-IT" dirty="0"/>
              <a:t> </a:t>
            </a:r>
            <a:r>
              <a:rPr lang="it-IT" dirty="0" err="1"/>
              <a:t>Table</a:t>
            </a:r>
            <a:r>
              <a:rPr lang="it-IT" dirty="0"/>
              <a:t> (NBT) with one entry for </a:t>
            </a:r>
            <a:r>
              <a:rPr lang="it-IT" dirty="0" err="1"/>
              <a:t>each</a:t>
            </a:r>
            <a:r>
              <a:rPr lang="it-IT" dirty="0"/>
              <a:t> </a:t>
            </a:r>
            <a:r>
              <a:rPr lang="it-IT" dirty="0" err="1"/>
              <a:t>neighbor</a:t>
            </a:r>
            <a:endParaRPr lang="it-IT" dirty="0"/>
          </a:p>
          <a:p>
            <a:r>
              <a:rPr lang="it-IT" dirty="0"/>
              <a:t>Broadcast </a:t>
            </a:r>
            <a:r>
              <a:rPr lang="it-IT" dirty="0" err="1"/>
              <a:t>Phase</a:t>
            </a:r>
            <a:r>
              <a:rPr lang="it-IT" dirty="0"/>
              <a:t>:</a:t>
            </a:r>
          </a:p>
          <a:p>
            <a:pPr lvl="1"/>
            <a:r>
              <a:rPr lang="it-IT" dirty="0" err="1"/>
              <a:t>Waiting</a:t>
            </a:r>
            <a:r>
              <a:rPr lang="it-IT" dirty="0"/>
              <a:t> time </a:t>
            </a:r>
            <a:r>
              <a:rPr lang="it-IT" dirty="0" err="1"/>
              <a:t>differentiation</a:t>
            </a:r>
            <a:r>
              <a:rPr lang="it-IT" dirty="0"/>
              <a:t> </a:t>
            </a:r>
            <a:r>
              <a:rPr lang="it-IT" dirty="0" err="1"/>
              <a:t>based</a:t>
            </a:r>
            <a:r>
              <a:rPr lang="it-IT" dirty="0"/>
              <a:t> on </a:t>
            </a:r>
            <a:r>
              <a:rPr lang="it-IT" b="1" dirty="0" err="1"/>
              <a:t>unique</a:t>
            </a:r>
            <a:r>
              <a:rPr lang="it-IT" b="1" dirty="0"/>
              <a:t> forwarding </a:t>
            </a:r>
            <a:r>
              <a:rPr lang="it-IT" b="1" dirty="0" err="1"/>
              <a:t>priority</a:t>
            </a:r>
            <a:endParaRPr lang="it-IT" b="1" dirty="0"/>
          </a:p>
          <a:p>
            <a:pPr lvl="1"/>
            <a:r>
              <a:rPr lang="it-IT" dirty="0" err="1"/>
              <a:t>Vehicles</a:t>
            </a:r>
            <a:r>
              <a:rPr lang="it-IT" dirty="0"/>
              <a:t> estimate </a:t>
            </a:r>
            <a:r>
              <a:rPr lang="it-IT" dirty="0" err="1"/>
              <a:t>their</a:t>
            </a:r>
            <a:r>
              <a:rPr lang="it-IT" dirty="0"/>
              <a:t> </a:t>
            </a:r>
            <a:r>
              <a:rPr lang="it-IT" dirty="0" err="1"/>
              <a:t>own</a:t>
            </a:r>
            <a:r>
              <a:rPr lang="it-IT" dirty="0"/>
              <a:t> </a:t>
            </a:r>
            <a:r>
              <a:rPr lang="it-IT" dirty="0" err="1"/>
              <a:t>priority</a:t>
            </a:r>
            <a:r>
              <a:rPr lang="it-IT" dirty="0"/>
              <a:t> </a:t>
            </a:r>
          </a:p>
          <a:p>
            <a:pPr lvl="1"/>
            <a:r>
              <a:rPr lang="it-IT" dirty="0"/>
              <a:t>High </a:t>
            </a:r>
            <a:r>
              <a:rPr lang="it-IT" dirty="0" err="1"/>
              <a:t>priority</a:t>
            </a:r>
            <a:r>
              <a:rPr lang="it-IT" dirty="0"/>
              <a:t> = low </a:t>
            </a:r>
            <a:r>
              <a:rPr lang="it-IT" dirty="0" err="1"/>
              <a:t>waiting</a:t>
            </a:r>
            <a:r>
              <a:rPr lang="it-IT" dirty="0"/>
              <a:t> time</a:t>
            </a:r>
          </a:p>
          <a:p>
            <a:pPr lvl="1"/>
            <a:r>
              <a:rPr lang="it-IT" b="1" dirty="0"/>
              <a:t>No </a:t>
            </a:r>
            <a:r>
              <a:rPr lang="it-IT" b="1" dirty="0" err="1"/>
              <a:t>direct</a:t>
            </a:r>
            <a:r>
              <a:rPr lang="it-IT" b="1" dirty="0"/>
              <a:t> </a:t>
            </a:r>
            <a:r>
              <a:rPr lang="it-IT" b="1" dirty="0" err="1"/>
              <a:t>dependency</a:t>
            </a:r>
            <a:r>
              <a:rPr lang="it-IT" b="1" dirty="0"/>
              <a:t> </a:t>
            </a:r>
            <a:r>
              <a:rPr lang="it-IT" dirty="0"/>
              <a:t>on </a:t>
            </a:r>
            <a:r>
              <a:rPr lang="it-IT" dirty="0" err="1"/>
              <a:t>sender-receiver</a:t>
            </a:r>
            <a:r>
              <a:rPr lang="it-IT" dirty="0"/>
              <a:t> </a:t>
            </a:r>
            <a:r>
              <a:rPr lang="it-IT" dirty="0" err="1"/>
              <a:t>distance</a:t>
            </a:r>
            <a:endParaRPr lang="it-IT" dirty="0"/>
          </a:p>
          <a:p>
            <a:pPr lvl="1"/>
            <a:endParaRPr lang="it-IT" dirty="0"/>
          </a:p>
          <a:p>
            <a:pPr lvl="1"/>
            <a:endParaRPr lang="it-IT" dirty="0"/>
          </a:p>
        </p:txBody>
      </p:sp>
      <p:pic>
        <p:nvPicPr>
          <p:cNvPr id="5" name="Elemento grafico 4" descr="Avviso">
            <a:extLst>
              <a:ext uri="{FF2B5EF4-FFF2-40B4-BE49-F238E27FC236}">
                <a16:creationId xmlns:a16="http://schemas.microsoft.com/office/drawing/2014/main" id="{641DD182-53A8-43B8-8A27-4C435D6FDB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15126" y="4331062"/>
            <a:ext cx="1424422" cy="1424422"/>
          </a:xfrm>
          <a:prstGeom prst="rect">
            <a:avLst/>
          </a:prstGeom>
        </p:spPr>
      </p:pic>
      <p:pic>
        <p:nvPicPr>
          <p:cNvPr id="7" name="Elemento grafico 6" descr="Indicatore di livello">
            <a:extLst>
              <a:ext uri="{FF2B5EF4-FFF2-40B4-BE49-F238E27FC236}">
                <a16:creationId xmlns:a16="http://schemas.microsoft.com/office/drawing/2014/main" id="{E8219F82-08E1-4DE6-898C-9397A6172E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08490" y="2810152"/>
            <a:ext cx="1237695" cy="1237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7379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3E46DE-2AE3-44BE-963C-544CB7884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62711"/>
            <a:ext cx="10515600" cy="1325562"/>
          </a:xfrm>
        </p:spPr>
        <p:txBody>
          <a:bodyPr>
            <a:normAutofit/>
          </a:bodyPr>
          <a:lstStyle/>
          <a:p>
            <a:pPr algn="ctr"/>
            <a:r>
              <a:rPr lang="it-IT" dirty="0"/>
              <a:t>SIMULATIONS – SCENARIOS AND METRICS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B9D3550C-14F0-41BE-96F1-9396C790BC52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5</a:t>
            </a:r>
            <a:endParaRPr lang="it-IT" sz="12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4A21C4C2-B9B3-4794-BE3E-0CF3C08716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1643" y="1174077"/>
            <a:ext cx="5588540" cy="668026"/>
          </a:xfrm>
        </p:spPr>
        <p:txBody>
          <a:bodyPr>
            <a:normAutofit/>
          </a:bodyPr>
          <a:lstStyle/>
          <a:p>
            <a:r>
              <a:rPr lang="it-IT" dirty="0" err="1"/>
              <a:t>Several</a:t>
            </a:r>
            <a:r>
              <a:rPr lang="it-IT" dirty="0"/>
              <a:t> </a:t>
            </a:r>
            <a:r>
              <a:rPr lang="it-IT" dirty="0" err="1"/>
              <a:t>scenarios</a:t>
            </a:r>
            <a:r>
              <a:rPr lang="it-IT" dirty="0"/>
              <a:t> of </a:t>
            </a:r>
            <a:r>
              <a:rPr lang="it-IT" dirty="0" err="1"/>
              <a:t>increasing</a:t>
            </a:r>
            <a:r>
              <a:rPr lang="it-IT" dirty="0"/>
              <a:t> </a:t>
            </a:r>
            <a:r>
              <a:rPr lang="it-IT" dirty="0" err="1"/>
              <a:t>complexity</a:t>
            </a:r>
            <a:endParaRPr lang="it-IT" dirty="0"/>
          </a:p>
          <a:p>
            <a:pPr lvl="1"/>
            <a:endParaRPr lang="it-IT" dirty="0"/>
          </a:p>
        </p:txBody>
      </p:sp>
      <p:graphicFrame>
        <p:nvGraphicFramePr>
          <p:cNvPr id="3" name="Tabella 2">
            <a:extLst>
              <a:ext uri="{FF2B5EF4-FFF2-40B4-BE49-F238E27FC236}">
                <a16:creationId xmlns:a16="http://schemas.microsoft.com/office/drawing/2014/main" id="{61DF1502-5565-4FDF-B45B-D421FDFBCB5C}"/>
              </a:ext>
            </a:extLst>
          </p:cNvPr>
          <p:cNvGraphicFramePr>
            <a:graphicFrameLocks noGrp="1"/>
          </p:cNvGraphicFramePr>
          <p:nvPr/>
        </p:nvGraphicFramePr>
        <p:xfrm>
          <a:off x="531676" y="1907665"/>
          <a:ext cx="5705519" cy="2753113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671747">
                  <a:extLst>
                    <a:ext uri="{9D8B030D-6E8A-4147-A177-3AD203B41FA5}">
                      <a16:colId xmlns:a16="http://schemas.microsoft.com/office/drawing/2014/main" val="2431431013"/>
                    </a:ext>
                  </a:extLst>
                </a:gridCol>
                <a:gridCol w="762972">
                  <a:extLst>
                    <a:ext uri="{9D8B030D-6E8A-4147-A177-3AD203B41FA5}">
                      <a16:colId xmlns:a16="http://schemas.microsoft.com/office/drawing/2014/main" val="2147857952"/>
                    </a:ext>
                  </a:extLst>
                </a:gridCol>
                <a:gridCol w="1196155">
                  <a:extLst>
                    <a:ext uri="{9D8B030D-6E8A-4147-A177-3AD203B41FA5}">
                      <a16:colId xmlns:a16="http://schemas.microsoft.com/office/drawing/2014/main" val="2316241057"/>
                    </a:ext>
                  </a:extLst>
                </a:gridCol>
                <a:gridCol w="1074645">
                  <a:extLst>
                    <a:ext uri="{9D8B030D-6E8A-4147-A177-3AD203B41FA5}">
                      <a16:colId xmlns:a16="http://schemas.microsoft.com/office/drawing/2014/main" val="788923614"/>
                    </a:ext>
                  </a:extLst>
                </a:gridCol>
              </a:tblGrid>
              <a:tr h="465790">
                <a:tc>
                  <a:txBody>
                    <a:bodyPr/>
                    <a:lstStyle/>
                    <a:p>
                      <a:r>
                        <a:rPr lang="it-IT" dirty="0"/>
                        <a:t>Scenario 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Type</a:t>
                      </a:r>
                      <a:endParaRPr lang="it-IT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Buildings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Drones</a:t>
                      </a:r>
                      <a:endParaRPr lang="it-IT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73864477"/>
                  </a:ext>
                </a:extLst>
              </a:tr>
              <a:tr h="465790">
                <a:tc>
                  <a:txBody>
                    <a:bodyPr/>
                    <a:lstStyle/>
                    <a:p>
                      <a:r>
                        <a:rPr lang="it-IT" dirty="0" err="1"/>
                        <a:t>Platoon</a:t>
                      </a:r>
                      <a:endParaRPr lang="it-IT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1D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1550637"/>
                  </a:ext>
                </a:extLst>
              </a:tr>
              <a:tr h="465790">
                <a:tc>
                  <a:txBody>
                    <a:bodyPr/>
                    <a:lstStyle/>
                    <a:p>
                      <a:r>
                        <a:rPr lang="it-IT" dirty="0" err="1"/>
                        <a:t>Grid</a:t>
                      </a:r>
                      <a:endParaRPr lang="it-IT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2D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9011623"/>
                  </a:ext>
                </a:extLst>
              </a:tr>
              <a:tr h="465790">
                <a:tc>
                  <a:txBody>
                    <a:bodyPr/>
                    <a:lstStyle/>
                    <a:p>
                      <a:r>
                        <a:rPr lang="it-IT" dirty="0"/>
                        <a:t>Los Angeles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2D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0363005"/>
                  </a:ext>
                </a:extLst>
              </a:tr>
              <a:tr h="465790">
                <a:tc>
                  <a:txBody>
                    <a:bodyPr/>
                    <a:lstStyle/>
                    <a:p>
                      <a:r>
                        <a:rPr lang="it-IT" b="1" dirty="0" err="1"/>
                        <a:t>Padua</a:t>
                      </a:r>
                      <a:endParaRPr lang="it-IT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2D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8483290"/>
                  </a:ext>
                </a:extLst>
              </a:tr>
              <a:tr h="424163">
                <a:tc>
                  <a:txBody>
                    <a:bodyPr/>
                    <a:lstStyle/>
                    <a:p>
                      <a:r>
                        <a:rPr lang="it-IT" b="1" dirty="0"/>
                        <a:t>Los Angeles smart 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3D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3031818"/>
                  </a:ext>
                </a:extLst>
              </a:tr>
            </a:tbl>
          </a:graphicData>
        </a:graphic>
      </p:graphicFrame>
      <p:pic>
        <p:nvPicPr>
          <p:cNvPr id="9" name="Elemento grafico 8" descr="Chiudi">
            <a:extLst>
              <a:ext uri="{FF2B5EF4-FFF2-40B4-BE49-F238E27FC236}">
                <a16:creationId xmlns:a16="http://schemas.microsoft.com/office/drawing/2014/main" id="{31D5DB47-77FA-43E5-91DF-21A95AFBCB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63183" y="2336639"/>
            <a:ext cx="493080" cy="493080"/>
          </a:xfrm>
          <a:prstGeom prst="rect">
            <a:avLst/>
          </a:prstGeom>
        </p:spPr>
      </p:pic>
      <p:pic>
        <p:nvPicPr>
          <p:cNvPr id="12" name="Elemento grafico 11" descr="Segno di spunta">
            <a:extLst>
              <a:ext uri="{FF2B5EF4-FFF2-40B4-BE49-F238E27FC236}">
                <a16:creationId xmlns:a16="http://schemas.microsoft.com/office/drawing/2014/main" id="{B46357AC-5454-4BA8-BB69-172A892C2B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61145" y="2825998"/>
            <a:ext cx="451282" cy="451282"/>
          </a:xfrm>
          <a:prstGeom prst="rect">
            <a:avLst/>
          </a:prstGeom>
        </p:spPr>
      </p:pic>
      <p:pic>
        <p:nvPicPr>
          <p:cNvPr id="13" name="Elemento grafico 12" descr="Segno di spunta">
            <a:extLst>
              <a:ext uri="{FF2B5EF4-FFF2-40B4-BE49-F238E27FC236}">
                <a16:creationId xmlns:a16="http://schemas.microsoft.com/office/drawing/2014/main" id="{84550ACE-F3AA-4558-9A07-8499F1EF0C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61145" y="3323260"/>
            <a:ext cx="451282" cy="451282"/>
          </a:xfrm>
          <a:prstGeom prst="rect">
            <a:avLst/>
          </a:prstGeom>
        </p:spPr>
      </p:pic>
      <p:pic>
        <p:nvPicPr>
          <p:cNvPr id="14" name="Elemento grafico 13" descr="Segno di spunta">
            <a:extLst>
              <a:ext uri="{FF2B5EF4-FFF2-40B4-BE49-F238E27FC236}">
                <a16:creationId xmlns:a16="http://schemas.microsoft.com/office/drawing/2014/main" id="{C6FD9D38-D086-4D5C-9A38-9C0619D96D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61145" y="3761296"/>
            <a:ext cx="451282" cy="451282"/>
          </a:xfrm>
          <a:prstGeom prst="rect">
            <a:avLst/>
          </a:prstGeom>
        </p:spPr>
      </p:pic>
      <p:pic>
        <p:nvPicPr>
          <p:cNvPr id="15" name="Elemento grafico 14" descr="Segno di spunta">
            <a:extLst>
              <a:ext uri="{FF2B5EF4-FFF2-40B4-BE49-F238E27FC236}">
                <a16:creationId xmlns:a16="http://schemas.microsoft.com/office/drawing/2014/main" id="{854B4BC3-139D-466C-8F94-47603DA1EC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40246" y="4219021"/>
            <a:ext cx="451282" cy="451282"/>
          </a:xfrm>
          <a:prstGeom prst="rect">
            <a:avLst/>
          </a:prstGeom>
        </p:spPr>
      </p:pic>
      <p:pic>
        <p:nvPicPr>
          <p:cNvPr id="16" name="Elemento grafico 15" descr="Chiudi">
            <a:extLst>
              <a:ext uri="{FF2B5EF4-FFF2-40B4-BE49-F238E27FC236}">
                <a16:creationId xmlns:a16="http://schemas.microsoft.com/office/drawing/2014/main" id="{7FDA3916-B543-4F5E-B792-3531D5FD4B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63183" y="2833901"/>
            <a:ext cx="493080" cy="493080"/>
          </a:xfrm>
          <a:prstGeom prst="rect">
            <a:avLst/>
          </a:prstGeom>
        </p:spPr>
      </p:pic>
      <p:pic>
        <p:nvPicPr>
          <p:cNvPr id="17" name="Elemento grafico 16" descr="Chiudi">
            <a:extLst>
              <a:ext uri="{FF2B5EF4-FFF2-40B4-BE49-F238E27FC236}">
                <a16:creationId xmlns:a16="http://schemas.microsoft.com/office/drawing/2014/main" id="{3A58BCCE-24C2-4B27-B4D5-F252CAF8E4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63183" y="3267755"/>
            <a:ext cx="493080" cy="493080"/>
          </a:xfrm>
          <a:prstGeom prst="rect">
            <a:avLst/>
          </a:prstGeom>
        </p:spPr>
      </p:pic>
      <p:pic>
        <p:nvPicPr>
          <p:cNvPr id="18" name="Elemento grafico 17" descr="Chiudi">
            <a:extLst>
              <a:ext uri="{FF2B5EF4-FFF2-40B4-BE49-F238E27FC236}">
                <a16:creationId xmlns:a16="http://schemas.microsoft.com/office/drawing/2014/main" id="{0B4F1080-6A50-41B6-9260-06638E9F52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63183" y="3765017"/>
            <a:ext cx="493080" cy="493080"/>
          </a:xfrm>
          <a:prstGeom prst="rect">
            <a:avLst/>
          </a:prstGeom>
        </p:spPr>
      </p:pic>
      <p:pic>
        <p:nvPicPr>
          <p:cNvPr id="20" name="Elemento grafico 19" descr="Segno di spunta">
            <a:extLst>
              <a:ext uri="{FF2B5EF4-FFF2-40B4-BE49-F238E27FC236}">
                <a16:creationId xmlns:a16="http://schemas.microsoft.com/office/drawing/2014/main" id="{6ECAC6E3-5E52-4418-99DD-B75CCC1EDA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04981" y="4226817"/>
            <a:ext cx="451282" cy="451282"/>
          </a:xfrm>
          <a:prstGeom prst="rect">
            <a:avLst/>
          </a:prstGeom>
        </p:spPr>
      </p:pic>
      <p:pic>
        <p:nvPicPr>
          <p:cNvPr id="21" name="Elemento grafico 20" descr="Chiudi">
            <a:extLst>
              <a:ext uri="{FF2B5EF4-FFF2-40B4-BE49-F238E27FC236}">
                <a16:creationId xmlns:a16="http://schemas.microsoft.com/office/drawing/2014/main" id="{3461CBFB-4126-4B5E-806A-F734FCC9C1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40246" y="2332918"/>
            <a:ext cx="493080" cy="493080"/>
          </a:xfrm>
          <a:prstGeom prst="rect">
            <a:avLst/>
          </a:prstGeom>
        </p:spPr>
      </p:pic>
      <p:sp>
        <p:nvSpPr>
          <p:cNvPr id="22" name="Segnaposto contenuto 2">
            <a:extLst>
              <a:ext uri="{FF2B5EF4-FFF2-40B4-BE49-F238E27FC236}">
                <a16:creationId xmlns:a16="http://schemas.microsoft.com/office/drawing/2014/main" id="{0C0ED98C-0C17-4F07-9009-631168D944C0}"/>
              </a:ext>
            </a:extLst>
          </p:cNvPr>
          <p:cNvSpPr txBox="1">
            <a:spLocks/>
          </p:cNvSpPr>
          <p:nvPr/>
        </p:nvSpPr>
        <p:spPr>
          <a:xfrm>
            <a:off x="6320160" y="1174077"/>
            <a:ext cx="5296712" cy="38664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err="1"/>
              <a:t>Metrics</a:t>
            </a:r>
            <a:r>
              <a:rPr lang="it-IT" dirty="0"/>
              <a:t>:</a:t>
            </a:r>
          </a:p>
          <a:p>
            <a:pPr lvl="1"/>
            <a:r>
              <a:rPr lang="it-IT" dirty="0"/>
              <a:t>Total delivery ratio</a:t>
            </a:r>
          </a:p>
          <a:p>
            <a:pPr lvl="1"/>
            <a:r>
              <a:rPr lang="it-IT" dirty="0"/>
              <a:t>Total delivery ratio on </a:t>
            </a:r>
            <a:r>
              <a:rPr lang="it-IT" dirty="0" err="1"/>
              <a:t>circumference</a:t>
            </a:r>
            <a:endParaRPr lang="it-IT" dirty="0"/>
          </a:p>
          <a:p>
            <a:pPr lvl="1"/>
            <a:r>
              <a:rPr lang="it-IT" dirty="0" err="1"/>
              <a:t>Number</a:t>
            </a:r>
            <a:r>
              <a:rPr lang="it-IT" dirty="0"/>
              <a:t> of </a:t>
            </a:r>
            <a:r>
              <a:rPr lang="it-IT" dirty="0" err="1"/>
              <a:t>hops</a:t>
            </a:r>
            <a:endParaRPr lang="it-IT" dirty="0"/>
          </a:p>
          <a:p>
            <a:pPr lvl="1"/>
            <a:r>
              <a:rPr lang="it-IT" dirty="0" err="1"/>
              <a:t>Number</a:t>
            </a:r>
            <a:r>
              <a:rPr lang="it-IT" dirty="0"/>
              <a:t> of slots</a:t>
            </a:r>
          </a:p>
          <a:p>
            <a:pPr lvl="1"/>
            <a:r>
              <a:rPr lang="it-IT" dirty="0"/>
              <a:t>Forwarding </a:t>
            </a:r>
            <a:r>
              <a:rPr lang="it-IT" dirty="0" err="1"/>
              <a:t>node</a:t>
            </a:r>
            <a:r>
              <a:rPr lang="it-IT" dirty="0"/>
              <a:t> </a:t>
            </a:r>
            <a:r>
              <a:rPr lang="it-IT" dirty="0" err="1"/>
              <a:t>number</a:t>
            </a:r>
            <a:endParaRPr lang="it-IT" dirty="0"/>
          </a:p>
          <a:p>
            <a:pPr lvl="1"/>
            <a:endParaRPr lang="it-IT" dirty="0"/>
          </a:p>
        </p:txBody>
      </p:sp>
      <p:sp>
        <p:nvSpPr>
          <p:cNvPr id="19" name="Segnaposto contenuto 2">
            <a:extLst>
              <a:ext uri="{FF2B5EF4-FFF2-40B4-BE49-F238E27FC236}">
                <a16:creationId xmlns:a16="http://schemas.microsoft.com/office/drawing/2014/main" id="{27AA4FD6-FBE6-4389-88DA-ADC6E49EB5ED}"/>
              </a:ext>
            </a:extLst>
          </p:cNvPr>
          <p:cNvSpPr txBox="1">
            <a:spLocks/>
          </p:cNvSpPr>
          <p:nvPr/>
        </p:nvSpPr>
        <p:spPr>
          <a:xfrm>
            <a:off x="10094754" y="1030285"/>
            <a:ext cx="857352" cy="18782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it-IT" sz="8000" dirty="0">
                <a:solidFill>
                  <a:schemeClr val="accent1">
                    <a:lumMod val="75000"/>
                  </a:schemeClr>
                </a:solidFill>
              </a:rPr>
              <a:t>}</a:t>
            </a:r>
          </a:p>
        </p:txBody>
      </p:sp>
      <p:sp>
        <p:nvSpPr>
          <p:cNvPr id="23" name="Segnaposto contenuto 2">
            <a:extLst>
              <a:ext uri="{FF2B5EF4-FFF2-40B4-BE49-F238E27FC236}">
                <a16:creationId xmlns:a16="http://schemas.microsoft.com/office/drawing/2014/main" id="{2CF0C9BF-EC36-4028-8032-14D86F2F9B25}"/>
              </a:ext>
            </a:extLst>
          </p:cNvPr>
          <p:cNvSpPr txBox="1">
            <a:spLocks/>
          </p:cNvSpPr>
          <p:nvPr/>
        </p:nvSpPr>
        <p:spPr>
          <a:xfrm>
            <a:off x="10922820" y="1907665"/>
            <a:ext cx="1147530" cy="496054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Coverage</a:t>
            </a:r>
          </a:p>
          <a:p>
            <a:pPr lvl="1"/>
            <a:endParaRPr lang="it-IT" dirty="0"/>
          </a:p>
        </p:txBody>
      </p:sp>
      <p:sp>
        <p:nvSpPr>
          <p:cNvPr id="24" name="Segnaposto contenuto 2">
            <a:extLst>
              <a:ext uri="{FF2B5EF4-FFF2-40B4-BE49-F238E27FC236}">
                <a16:creationId xmlns:a16="http://schemas.microsoft.com/office/drawing/2014/main" id="{DA9F8678-5D89-494F-9ADC-601D51A9488D}"/>
              </a:ext>
            </a:extLst>
          </p:cNvPr>
          <p:cNvSpPr txBox="1">
            <a:spLocks/>
          </p:cNvSpPr>
          <p:nvPr/>
        </p:nvSpPr>
        <p:spPr>
          <a:xfrm>
            <a:off x="8199080" y="1913295"/>
            <a:ext cx="857352" cy="18782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it-IT" sz="8000" dirty="0">
                <a:solidFill>
                  <a:schemeClr val="accent1">
                    <a:lumMod val="75000"/>
                  </a:schemeClr>
                </a:solidFill>
              </a:rPr>
              <a:t>}</a:t>
            </a:r>
          </a:p>
        </p:txBody>
      </p:sp>
      <p:sp>
        <p:nvSpPr>
          <p:cNvPr id="25" name="Segnaposto contenuto 2">
            <a:extLst>
              <a:ext uri="{FF2B5EF4-FFF2-40B4-BE49-F238E27FC236}">
                <a16:creationId xmlns:a16="http://schemas.microsoft.com/office/drawing/2014/main" id="{C626CD3B-31F4-4E63-8E55-2070A89C7D4A}"/>
              </a:ext>
            </a:extLst>
          </p:cNvPr>
          <p:cNvSpPr txBox="1">
            <a:spLocks/>
          </p:cNvSpPr>
          <p:nvPr/>
        </p:nvSpPr>
        <p:spPr>
          <a:xfrm>
            <a:off x="9027146" y="2790675"/>
            <a:ext cx="2326654" cy="49605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End-to-end delay</a:t>
            </a:r>
          </a:p>
          <a:p>
            <a:pPr lvl="1"/>
            <a:endParaRPr lang="it-IT" dirty="0"/>
          </a:p>
        </p:txBody>
      </p:sp>
      <p:sp>
        <p:nvSpPr>
          <p:cNvPr id="26" name="Segnaposto contenuto 2">
            <a:extLst>
              <a:ext uri="{FF2B5EF4-FFF2-40B4-BE49-F238E27FC236}">
                <a16:creationId xmlns:a16="http://schemas.microsoft.com/office/drawing/2014/main" id="{62021C2A-345C-4EA3-829C-8D5B070CF134}"/>
              </a:ext>
            </a:extLst>
          </p:cNvPr>
          <p:cNvSpPr txBox="1">
            <a:spLocks/>
          </p:cNvSpPr>
          <p:nvPr/>
        </p:nvSpPr>
        <p:spPr>
          <a:xfrm>
            <a:off x="9077149" y="3038702"/>
            <a:ext cx="857352" cy="18782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it-IT" sz="4800" dirty="0">
                <a:solidFill>
                  <a:schemeClr val="accent1">
                    <a:lumMod val="75000"/>
                  </a:schemeClr>
                </a:solidFill>
              </a:rPr>
              <a:t>}</a:t>
            </a:r>
          </a:p>
        </p:txBody>
      </p:sp>
      <p:sp>
        <p:nvSpPr>
          <p:cNvPr id="27" name="Segnaposto contenuto 2">
            <a:extLst>
              <a:ext uri="{FF2B5EF4-FFF2-40B4-BE49-F238E27FC236}">
                <a16:creationId xmlns:a16="http://schemas.microsoft.com/office/drawing/2014/main" id="{6311E663-AF97-44CA-A162-4ACF8ECB9FDE}"/>
              </a:ext>
            </a:extLst>
          </p:cNvPr>
          <p:cNvSpPr txBox="1">
            <a:spLocks/>
          </p:cNvSpPr>
          <p:nvPr/>
        </p:nvSpPr>
        <p:spPr>
          <a:xfrm>
            <a:off x="9790347" y="3454308"/>
            <a:ext cx="1929190" cy="49605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Redundancy</a:t>
            </a:r>
            <a:endParaRPr lang="it-IT" dirty="0">
              <a:solidFill>
                <a:schemeClr val="accent1">
                  <a:lumMod val="75000"/>
                </a:schemeClr>
              </a:solidFill>
            </a:endParaRPr>
          </a:p>
          <a:p>
            <a:pPr lvl="1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3725198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3E46DE-2AE3-44BE-963C-544CB7884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62711"/>
            <a:ext cx="10515600" cy="1325562"/>
          </a:xfrm>
        </p:spPr>
        <p:txBody>
          <a:bodyPr/>
          <a:lstStyle/>
          <a:p>
            <a:pPr algn="ctr"/>
            <a:r>
              <a:rPr lang="it-IT" dirty="0"/>
              <a:t>CONTEXT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CF159DC5-6D55-4A47-88BA-B6AE5BE65A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7053" y="1387211"/>
            <a:ext cx="6117720" cy="4083578"/>
          </a:xfrm>
          <a:prstGeom prst="rect">
            <a:avLst/>
          </a:prstGeom>
        </p:spPr>
      </p:pic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4A21C4C2-B9B3-4794-BE3E-0CF3C08716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9253" y="1262851"/>
            <a:ext cx="5257800" cy="4330229"/>
          </a:xfrm>
        </p:spPr>
        <p:txBody>
          <a:bodyPr>
            <a:normAutofit fontScale="92500" lnSpcReduction="20000"/>
          </a:bodyPr>
          <a:lstStyle/>
          <a:p>
            <a:r>
              <a:rPr lang="it-IT" dirty="0" err="1"/>
              <a:t>Vehicular</a:t>
            </a:r>
            <a:r>
              <a:rPr lang="it-IT" dirty="0"/>
              <a:t> and Flying Ad-Hoc Networks (</a:t>
            </a:r>
            <a:r>
              <a:rPr lang="it-IT" dirty="0" err="1"/>
              <a:t>VANETs</a:t>
            </a:r>
            <a:r>
              <a:rPr lang="it-IT" dirty="0"/>
              <a:t> and </a:t>
            </a:r>
            <a:r>
              <a:rPr lang="it-IT" dirty="0" err="1"/>
              <a:t>FANETs</a:t>
            </a:r>
            <a:r>
              <a:rPr lang="it-IT" dirty="0"/>
              <a:t>)</a:t>
            </a:r>
          </a:p>
          <a:p>
            <a:r>
              <a:rPr lang="it-IT" dirty="0" err="1"/>
              <a:t>Several</a:t>
            </a:r>
            <a:r>
              <a:rPr lang="it-IT" dirty="0"/>
              <a:t> </a:t>
            </a:r>
            <a:r>
              <a:rPr lang="it-IT" dirty="0" err="1"/>
              <a:t>applications</a:t>
            </a:r>
            <a:endParaRPr lang="it-IT" dirty="0"/>
          </a:p>
          <a:p>
            <a:pPr lvl="1"/>
            <a:r>
              <a:rPr lang="it-IT" dirty="0"/>
              <a:t>Smart city management</a:t>
            </a:r>
          </a:p>
          <a:p>
            <a:pPr lvl="1"/>
            <a:r>
              <a:rPr lang="it-IT" dirty="0"/>
              <a:t>Video streaming</a:t>
            </a:r>
          </a:p>
          <a:p>
            <a:pPr lvl="1"/>
            <a:r>
              <a:rPr lang="it-IT" dirty="0"/>
              <a:t>Traffic control</a:t>
            </a:r>
          </a:p>
          <a:p>
            <a:r>
              <a:rPr lang="it-IT" dirty="0"/>
              <a:t>Focus: Emergency Message Distribution (EMD)</a:t>
            </a:r>
          </a:p>
          <a:p>
            <a:pPr lvl="1"/>
            <a:r>
              <a:rPr lang="it-IT" dirty="0"/>
              <a:t>Message delivery</a:t>
            </a:r>
          </a:p>
          <a:p>
            <a:pPr lvl="1"/>
            <a:r>
              <a:rPr lang="it-IT" dirty="0" err="1"/>
              <a:t>Timeliness</a:t>
            </a:r>
            <a:endParaRPr lang="it-IT" dirty="0"/>
          </a:p>
          <a:p>
            <a:pPr lvl="1"/>
            <a:r>
              <a:rPr lang="it-IT" dirty="0" err="1"/>
              <a:t>Avoid</a:t>
            </a:r>
            <a:r>
              <a:rPr lang="it-IT" dirty="0"/>
              <a:t> medium </a:t>
            </a:r>
            <a:r>
              <a:rPr lang="it-IT" dirty="0" err="1"/>
              <a:t>saturation</a:t>
            </a:r>
            <a:endParaRPr lang="it-IT" dirty="0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395C49BB-5D40-4A52-90D7-D679112367E4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3</a:t>
            </a:r>
            <a:endParaRPr lang="it-IT" sz="1200" dirty="0">
              <a:solidFill>
                <a:srgbClr val="C00000"/>
              </a:solidFill>
              <a:latin typeface="+mj-lt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27158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3E46DE-2AE3-44BE-963C-544CB7884F1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-63500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it-IT" dirty="0"/>
              <a:t>PRELIMINARY TESTS - DELIVERY RATIOS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B9D3550C-14F0-41BE-96F1-9396C790BC52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5</a:t>
            </a:r>
            <a:endParaRPr lang="it-IT" sz="12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5" name="Immagine 4" descr="Immagine che contiene testo, mappa&#10;&#10;Descrizione generata automaticamente">
            <a:extLst>
              <a:ext uri="{FF2B5EF4-FFF2-40B4-BE49-F238E27FC236}">
                <a16:creationId xmlns:a16="http://schemas.microsoft.com/office/drawing/2014/main" id="{EA60F6FC-ACA1-4CFA-992B-B83996A4BB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9763" y="1029816"/>
            <a:ext cx="4453715" cy="2703250"/>
          </a:xfrm>
          <a:prstGeom prst="rect">
            <a:avLst/>
          </a:prstGeom>
        </p:spPr>
      </p:pic>
      <p:pic>
        <p:nvPicPr>
          <p:cNvPr id="7" name="Immagine 6" descr="Immagine che contiene testo, mappa&#10;&#10;Descrizione generata automaticamente">
            <a:extLst>
              <a:ext uri="{FF2B5EF4-FFF2-40B4-BE49-F238E27FC236}">
                <a16:creationId xmlns:a16="http://schemas.microsoft.com/office/drawing/2014/main" id="{5C71C01F-CB99-4473-A83B-97D74CB2B2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029816"/>
            <a:ext cx="4365679" cy="2667715"/>
          </a:xfrm>
          <a:prstGeom prst="rect">
            <a:avLst/>
          </a:prstGeom>
        </p:spPr>
      </p:pic>
      <p:pic>
        <p:nvPicPr>
          <p:cNvPr id="9" name="Immagine 8" descr="Immagine che contiene testo, mappa&#10;&#10;Descrizione generata automaticamente">
            <a:extLst>
              <a:ext uri="{FF2B5EF4-FFF2-40B4-BE49-F238E27FC236}">
                <a16:creationId xmlns:a16="http://schemas.microsoft.com/office/drawing/2014/main" id="{53A196A3-177F-4467-8733-F788105B33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9764" y="3872953"/>
            <a:ext cx="4453714" cy="2785421"/>
          </a:xfrm>
          <a:prstGeom prst="rect">
            <a:avLst/>
          </a:prstGeom>
        </p:spPr>
      </p:pic>
      <p:pic>
        <p:nvPicPr>
          <p:cNvPr id="12" name="Immagine 11" descr="Immagine che contiene testo&#10;&#10;Descrizione generata automaticamente">
            <a:extLst>
              <a:ext uri="{FF2B5EF4-FFF2-40B4-BE49-F238E27FC236}">
                <a16:creationId xmlns:a16="http://schemas.microsoft.com/office/drawing/2014/main" id="{34FD6EF9-D57F-4FC2-92A4-CAC9B7EBE2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824257"/>
            <a:ext cx="4365679" cy="278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0262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3E46DE-2AE3-44BE-963C-544CB7884F1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-63500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it-IT" dirty="0"/>
              <a:t>PRELIMINARY TESTS – NUMBER OF HOPS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B9D3550C-14F0-41BE-96F1-9396C790BC52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5</a:t>
            </a:r>
            <a:endParaRPr lang="it-IT" sz="12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4" name="Immagine 3" descr="Immagine che contiene testo&#10;&#10;Descrizione generata automaticamente">
            <a:extLst>
              <a:ext uri="{FF2B5EF4-FFF2-40B4-BE49-F238E27FC236}">
                <a16:creationId xmlns:a16="http://schemas.microsoft.com/office/drawing/2014/main" id="{BA8E7AAC-48DB-4626-9498-928BB83842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812" y="1633490"/>
            <a:ext cx="5563187" cy="4106296"/>
          </a:xfrm>
          <a:prstGeom prst="rect">
            <a:avLst/>
          </a:prstGeom>
        </p:spPr>
      </p:pic>
      <p:pic>
        <p:nvPicPr>
          <p:cNvPr id="8" name="Immagine 7" descr="Immagine che contiene testo&#10;&#10;Descrizione generata automaticamente">
            <a:extLst>
              <a:ext uri="{FF2B5EF4-FFF2-40B4-BE49-F238E27FC236}">
                <a16:creationId xmlns:a16="http://schemas.microsoft.com/office/drawing/2014/main" id="{ECB022F4-50E3-4C1C-AB17-5E50237D30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3537" y="1633490"/>
            <a:ext cx="5666007" cy="4106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0039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tangolo 9">
            <a:extLst>
              <a:ext uri="{FF2B5EF4-FFF2-40B4-BE49-F238E27FC236}">
                <a16:creationId xmlns:a16="http://schemas.microsoft.com/office/drawing/2014/main" id="{B9D3550C-14F0-41BE-96F1-9396C790BC52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5</a:t>
            </a:r>
            <a:endParaRPr lang="it-IT" sz="12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404FF6F9-50C9-47F5-9A59-7E20DCAFA408}"/>
              </a:ext>
            </a:extLst>
          </p:cNvPr>
          <p:cNvSpPr txBox="1">
            <a:spLocks/>
          </p:cNvSpPr>
          <p:nvPr/>
        </p:nvSpPr>
        <p:spPr>
          <a:xfrm>
            <a:off x="2345396" y="5780377"/>
            <a:ext cx="2217270" cy="41624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000" dirty="0" err="1"/>
              <a:t>Without</a:t>
            </a:r>
            <a:r>
              <a:rPr lang="it-IT" sz="2000" dirty="0"/>
              <a:t> buildings</a:t>
            </a:r>
          </a:p>
        </p:txBody>
      </p:sp>
      <p:sp>
        <p:nvSpPr>
          <p:cNvPr id="27" name="Rettangolo 26">
            <a:extLst>
              <a:ext uri="{FF2B5EF4-FFF2-40B4-BE49-F238E27FC236}">
                <a16:creationId xmlns:a16="http://schemas.microsoft.com/office/drawing/2014/main" id="{5FAEBFEB-1E89-4E24-8E28-830974169D18}"/>
              </a:ext>
            </a:extLst>
          </p:cNvPr>
          <p:cNvSpPr/>
          <p:nvPr/>
        </p:nvSpPr>
        <p:spPr>
          <a:xfrm>
            <a:off x="688267" y="5298642"/>
            <a:ext cx="5536942" cy="3929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8C001087-313E-45B5-9FE2-AC7E4000D593}"/>
              </a:ext>
            </a:extLst>
          </p:cNvPr>
          <p:cNvSpPr txBox="1">
            <a:spLocks/>
          </p:cNvSpPr>
          <p:nvPr/>
        </p:nvSpPr>
        <p:spPr>
          <a:xfrm>
            <a:off x="8106385" y="5786379"/>
            <a:ext cx="1829266" cy="41624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000" dirty="0"/>
              <a:t>With buildings</a:t>
            </a:r>
          </a:p>
        </p:txBody>
      </p:sp>
      <p:pic>
        <p:nvPicPr>
          <p:cNvPr id="5" name="Immagine 4" descr="Immagine che contiene arredamento&#10;&#10;Descrizione generata automaticamente">
            <a:extLst>
              <a:ext uri="{FF2B5EF4-FFF2-40B4-BE49-F238E27FC236}">
                <a16:creationId xmlns:a16="http://schemas.microsoft.com/office/drawing/2014/main" id="{2BCF709E-BBE5-4703-AA95-0CFEA92C92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293" y="5453317"/>
            <a:ext cx="1073704" cy="156703"/>
          </a:xfrm>
          <a:prstGeom prst="rect">
            <a:avLst/>
          </a:prstGeom>
        </p:spPr>
      </p:pic>
      <p:sp>
        <p:nvSpPr>
          <p:cNvPr id="28" name="Rettangolo 27">
            <a:extLst>
              <a:ext uri="{FF2B5EF4-FFF2-40B4-BE49-F238E27FC236}">
                <a16:creationId xmlns:a16="http://schemas.microsoft.com/office/drawing/2014/main" id="{337B651D-1A07-4799-9C44-4DE35E4AD019}"/>
              </a:ext>
            </a:extLst>
          </p:cNvPr>
          <p:cNvSpPr/>
          <p:nvPr/>
        </p:nvSpPr>
        <p:spPr>
          <a:xfrm>
            <a:off x="6513126" y="5317725"/>
            <a:ext cx="5015785" cy="3929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68FFAEE1-CCF1-4CC6-8B01-0476A53573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7206" y="5456081"/>
            <a:ext cx="1087868" cy="151175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16E50AA2-8D8D-46E7-8A33-4C76D7325A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6398" y="5456081"/>
            <a:ext cx="1078772" cy="151175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F86ED420-45B3-4B1A-8B21-FA55F9E940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7396" y="5460404"/>
            <a:ext cx="1058170" cy="142529"/>
          </a:xfrm>
          <a:prstGeom prst="rect">
            <a:avLst/>
          </a:prstGeom>
        </p:spPr>
      </p:pic>
      <p:pic>
        <p:nvPicPr>
          <p:cNvPr id="20" name="Immagine 19">
            <a:extLst>
              <a:ext uri="{FF2B5EF4-FFF2-40B4-BE49-F238E27FC236}">
                <a16:creationId xmlns:a16="http://schemas.microsoft.com/office/drawing/2014/main" id="{F2F97E6E-3069-4005-BB7E-B709CC8303B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5282" y="5459891"/>
            <a:ext cx="1052260" cy="143555"/>
          </a:xfrm>
          <a:prstGeom prst="rect">
            <a:avLst/>
          </a:prstGeom>
        </p:spPr>
      </p:pic>
      <p:sp>
        <p:nvSpPr>
          <p:cNvPr id="24" name="Titolo 1">
            <a:extLst>
              <a:ext uri="{FF2B5EF4-FFF2-40B4-BE49-F238E27FC236}">
                <a16:creationId xmlns:a16="http://schemas.microsoft.com/office/drawing/2014/main" id="{BF6B0CE0-A167-4F8F-82ED-A3F598A03960}"/>
              </a:ext>
            </a:extLst>
          </p:cNvPr>
          <p:cNvSpPr txBox="1">
            <a:spLocks/>
          </p:cNvSpPr>
          <p:nvPr/>
        </p:nvSpPr>
        <p:spPr>
          <a:xfrm>
            <a:off x="0" y="-62711"/>
            <a:ext cx="121920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dirty="0"/>
              <a:t>PADUA – TOTAL DELIVERY RATIO ON CIRC.</a:t>
            </a:r>
          </a:p>
        </p:txBody>
      </p:sp>
      <p:pic>
        <p:nvPicPr>
          <p:cNvPr id="11" name="Immagine 10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258B4297-3B67-4817-8831-1ECF916DDC6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3126" y="1195148"/>
            <a:ext cx="4983459" cy="4122937"/>
          </a:xfrm>
          <a:prstGeom prst="rect">
            <a:avLst/>
          </a:prstGeom>
        </p:spPr>
      </p:pic>
      <p:pic>
        <p:nvPicPr>
          <p:cNvPr id="15" name="Immagine 14" descr="Immagine che contiene testo&#10;&#10;Descrizione generata automaticamente">
            <a:extLst>
              <a:ext uri="{FF2B5EF4-FFF2-40B4-BE49-F238E27FC236}">
                <a16:creationId xmlns:a16="http://schemas.microsoft.com/office/drawing/2014/main" id="{ACA6BE62-1506-4C51-A7FD-1CAD3532538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267" y="1195148"/>
            <a:ext cx="5536942" cy="4122951"/>
          </a:xfrm>
          <a:prstGeom prst="rect">
            <a:avLst/>
          </a:prstGeom>
        </p:spPr>
      </p:pic>
      <p:pic>
        <p:nvPicPr>
          <p:cNvPr id="23" name="Immagine 22" descr="Immagine che contiene arredamento, tavolo&#10;&#10;Descrizione generata automaticamente">
            <a:extLst>
              <a:ext uri="{FF2B5EF4-FFF2-40B4-BE49-F238E27FC236}">
                <a16:creationId xmlns:a16="http://schemas.microsoft.com/office/drawing/2014/main" id="{4E0675EA-011F-45DF-8027-DDC737566C9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1396" y="5460195"/>
            <a:ext cx="1050651" cy="142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2701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tangolo 9">
            <a:extLst>
              <a:ext uri="{FF2B5EF4-FFF2-40B4-BE49-F238E27FC236}">
                <a16:creationId xmlns:a16="http://schemas.microsoft.com/office/drawing/2014/main" id="{B9D3550C-14F0-41BE-96F1-9396C790BC52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5</a:t>
            </a:r>
            <a:endParaRPr lang="it-IT" sz="12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404FF6F9-50C9-47F5-9A59-7E20DCAFA408}"/>
              </a:ext>
            </a:extLst>
          </p:cNvPr>
          <p:cNvSpPr txBox="1">
            <a:spLocks/>
          </p:cNvSpPr>
          <p:nvPr/>
        </p:nvSpPr>
        <p:spPr>
          <a:xfrm>
            <a:off x="1615737" y="5780377"/>
            <a:ext cx="3994950" cy="41624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000" dirty="0"/>
              <a:t>With buildings, </a:t>
            </a:r>
            <a:r>
              <a:rPr lang="it-IT" sz="2000" dirty="0" err="1"/>
              <a:t>without</a:t>
            </a:r>
            <a:r>
              <a:rPr lang="it-IT" sz="2000" dirty="0"/>
              <a:t> </a:t>
            </a:r>
            <a:r>
              <a:rPr lang="it-IT" sz="2000" dirty="0" err="1"/>
              <a:t>junctions</a:t>
            </a:r>
            <a:endParaRPr lang="it-IT" sz="2000" dirty="0"/>
          </a:p>
        </p:txBody>
      </p:sp>
      <p:sp>
        <p:nvSpPr>
          <p:cNvPr id="27" name="Rettangolo 26">
            <a:extLst>
              <a:ext uri="{FF2B5EF4-FFF2-40B4-BE49-F238E27FC236}">
                <a16:creationId xmlns:a16="http://schemas.microsoft.com/office/drawing/2014/main" id="{5FAEBFEB-1E89-4E24-8E28-830974169D18}"/>
              </a:ext>
            </a:extLst>
          </p:cNvPr>
          <p:cNvSpPr/>
          <p:nvPr/>
        </p:nvSpPr>
        <p:spPr>
          <a:xfrm>
            <a:off x="709047" y="5298642"/>
            <a:ext cx="5536942" cy="3929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Titolo 1">
            <a:extLst>
              <a:ext uri="{FF2B5EF4-FFF2-40B4-BE49-F238E27FC236}">
                <a16:creationId xmlns:a16="http://schemas.microsoft.com/office/drawing/2014/main" id="{BF6B0CE0-A167-4F8F-82ED-A3F598A03960}"/>
              </a:ext>
            </a:extLst>
          </p:cNvPr>
          <p:cNvSpPr txBox="1">
            <a:spLocks/>
          </p:cNvSpPr>
          <p:nvPr/>
        </p:nvSpPr>
        <p:spPr>
          <a:xfrm>
            <a:off x="0" y="-62711"/>
            <a:ext cx="121920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dirty="0"/>
              <a:t>PADUA – TOTAL DELIVERY RATIO ON CIRC.</a:t>
            </a:r>
          </a:p>
        </p:txBody>
      </p:sp>
      <p:sp>
        <p:nvSpPr>
          <p:cNvPr id="17" name="Segnaposto contenuto 2">
            <a:extLst>
              <a:ext uri="{FF2B5EF4-FFF2-40B4-BE49-F238E27FC236}">
                <a16:creationId xmlns:a16="http://schemas.microsoft.com/office/drawing/2014/main" id="{BEB6CD24-17DB-41B9-A6F1-475DECA26F41}"/>
              </a:ext>
            </a:extLst>
          </p:cNvPr>
          <p:cNvSpPr txBox="1">
            <a:spLocks/>
          </p:cNvSpPr>
          <p:nvPr/>
        </p:nvSpPr>
        <p:spPr>
          <a:xfrm>
            <a:off x="7201272" y="5780382"/>
            <a:ext cx="3994950" cy="41624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000" dirty="0"/>
              <a:t>With buildings, with </a:t>
            </a:r>
            <a:r>
              <a:rPr lang="it-IT" sz="2000" dirty="0" err="1"/>
              <a:t>junctions</a:t>
            </a:r>
            <a:endParaRPr lang="it-IT" sz="2000" dirty="0"/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AC5D93F8-CA18-4DA5-B6CD-95278C87B2C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26"/>
          <a:stretch/>
        </p:blipFill>
        <p:spPr>
          <a:xfrm>
            <a:off x="6513126" y="1194124"/>
            <a:ext cx="4988046" cy="4104518"/>
          </a:xfrm>
          <a:prstGeom prst="rect">
            <a:avLst/>
          </a:prstGeom>
        </p:spPr>
      </p:pic>
      <p:sp>
        <p:nvSpPr>
          <p:cNvPr id="28" name="Rettangolo 27">
            <a:extLst>
              <a:ext uri="{FF2B5EF4-FFF2-40B4-BE49-F238E27FC236}">
                <a16:creationId xmlns:a16="http://schemas.microsoft.com/office/drawing/2014/main" id="{337B651D-1A07-4799-9C44-4DE35E4AD019}"/>
              </a:ext>
            </a:extLst>
          </p:cNvPr>
          <p:cNvSpPr/>
          <p:nvPr/>
        </p:nvSpPr>
        <p:spPr>
          <a:xfrm>
            <a:off x="6513126" y="5283200"/>
            <a:ext cx="5015785" cy="4274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8" name="Immagine 37">
            <a:extLst>
              <a:ext uri="{FF2B5EF4-FFF2-40B4-BE49-F238E27FC236}">
                <a16:creationId xmlns:a16="http://schemas.microsoft.com/office/drawing/2014/main" id="{E5EECDC6-D716-4D60-8B06-AA44FE402D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0564" y="5472202"/>
            <a:ext cx="1039395" cy="145973"/>
          </a:xfrm>
          <a:prstGeom prst="rect">
            <a:avLst/>
          </a:prstGeom>
        </p:spPr>
      </p:pic>
      <p:pic>
        <p:nvPicPr>
          <p:cNvPr id="39" name="Immagine 38">
            <a:extLst>
              <a:ext uri="{FF2B5EF4-FFF2-40B4-BE49-F238E27FC236}">
                <a16:creationId xmlns:a16="http://schemas.microsoft.com/office/drawing/2014/main" id="{DBFE66B5-423B-450E-8745-7CC9F04F58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0037" y="5473924"/>
            <a:ext cx="1058170" cy="142529"/>
          </a:xfrm>
          <a:prstGeom prst="rect">
            <a:avLst/>
          </a:prstGeom>
        </p:spPr>
      </p:pic>
      <p:pic>
        <p:nvPicPr>
          <p:cNvPr id="40" name="Immagine 39">
            <a:extLst>
              <a:ext uri="{FF2B5EF4-FFF2-40B4-BE49-F238E27FC236}">
                <a16:creationId xmlns:a16="http://schemas.microsoft.com/office/drawing/2014/main" id="{D6816098-2D96-42C1-91C7-5DF9DC91E4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7923" y="5473411"/>
            <a:ext cx="1052260" cy="143555"/>
          </a:xfrm>
          <a:prstGeom prst="rect">
            <a:avLst/>
          </a:prstGeom>
        </p:spPr>
      </p:pic>
      <p:pic>
        <p:nvPicPr>
          <p:cNvPr id="41" name="Immagine 40" descr="Immagine che contiene arredamento, tavolo&#10;&#10;Descrizione generata automaticamente">
            <a:extLst>
              <a:ext uri="{FF2B5EF4-FFF2-40B4-BE49-F238E27FC236}">
                <a16:creationId xmlns:a16="http://schemas.microsoft.com/office/drawing/2014/main" id="{9F34CB1D-B975-4AAA-8B85-4BED3AC47D1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4037" y="5473715"/>
            <a:ext cx="1050651" cy="142946"/>
          </a:xfrm>
          <a:prstGeom prst="rect">
            <a:avLst/>
          </a:prstGeom>
        </p:spPr>
      </p:pic>
      <p:pic>
        <p:nvPicPr>
          <p:cNvPr id="43" name="Immagine 42">
            <a:extLst>
              <a:ext uri="{FF2B5EF4-FFF2-40B4-BE49-F238E27FC236}">
                <a16:creationId xmlns:a16="http://schemas.microsoft.com/office/drawing/2014/main" id="{074699A6-40F0-4553-AC1B-29B4B6E6DCC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7397" y="5471779"/>
            <a:ext cx="1058169" cy="146819"/>
          </a:xfrm>
          <a:prstGeom prst="rect">
            <a:avLst/>
          </a:prstGeom>
        </p:spPr>
      </p:pic>
      <p:pic>
        <p:nvPicPr>
          <p:cNvPr id="45" name="Immagine 44">
            <a:extLst>
              <a:ext uri="{FF2B5EF4-FFF2-40B4-BE49-F238E27FC236}">
                <a16:creationId xmlns:a16="http://schemas.microsoft.com/office/drawing/2014/main" id="{52D705DA-2707-4CE0-9090-934BAEC3746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8878" y="5472551"/>
            <a:ext cx="1058169" cy="145274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C65CEAEB-84D9-4F71-BA69-630F1D43F7D0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6"/>
          <a:stretch/>
        </p:blipFill>
        <p:spPr>
          <a:xfrm>
            <a:off x="6513126" y="1194125"/>
            <a:ext cx="4983459" cy="4094156"/>
          </a:xfrm>
          <a:prstGeom prst="rect">
            <a:avLst/>
          </a:prstGeom>
        </p:spPr>
      </p:pic>
      <p:pic>
        <p:nvPicPr>
          <p:cNvPr id="9" name="Immagine 8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F6C280D2-7E1D-4671-B8EE-A3C0BF2F94B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634" y="1194124"/>
            <a:ext cx="5536942" cy="4147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3706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tangolo 9">
            <a:extLst>
              <a:ext uri="{FF2B5EF4-FFF2-40B4-BE49-F238E27FC236}">
                <a16:creationId xmlns:a16="http://schemas.microsoft.com/office/drawing/2014/main" id="{B9D3550C-14F0-41BE-96F1-9396C790BC52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5</a:t>
            </a:r>
            <a:endParaRPr lang="it-IT" sz="12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404FF6F9-50C9-47F5-9A59-7E20DCAFA408}"/>
              </a:ext>
            </a:extLst>
          </p:cNvPr>
          <p:cNvSpPr txBox="1">
            <a:spLocks/>
          </p:cNvSpPr>
          <p:nvPr/>
        </p:nvSpPr>
        <p:spPr>
          <a:xfrm>
            <a:off x="1615737" y="5780377"/>
            <a:ext cx="3994950" cy="41624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000" dirty="0"/>
              <a:t>With buildings, </a:t>
            </a:r>
            <a:r>
              <a:rPr lang="it-IT" sz="2000" dirty="0" err="1"/>
              <a:t>without</a:t>
            </a:r>
            <a:r>
              <a:rPr lang="it-IT" sz="2000" dirty="0"/>
              <a:t> </a:t>
            </a:r>
            <a:r>
              <a:rPr lang="it-IT" sz="2000" dirty="0" err="1"/>
              <a:t>junctions</a:t>
            </a:r>
            <a:endParaRPr lang="it-IT" sz="2000" dirty="0"/>
          </a:p>
        </p:txBody>
      </p:sp>
      <p:sp>
        <p:nvSpPr>
          <p:cNvPr id="27" name="Rettangolo 26">
            <a:extLst>
              <a:ext uri="{FF2B5EF4-FFF2-40B4-BE49-F238E27FC236}">
                <a16:creationId xmlns:a16="http://schemas.microsoft.com/office/drawing/2014/main" id="{5FAEBFEB-1E89-4E24-8E28-830974169D18}"/>
              </a:ext>
            </a:extLst>
          </p:cNvPr>
          <p:cNvSpPr/>
          <p:nvPr/>
        </p:nvSpPr>
        <p:spPr>
          <a:xfrm>
            <a:off x="688267" y="5298642"/>
            <a:ext cx="5536942" cy="3929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8" name="Rettangolo 27">
            <a:extLst>
              <a:ext uri="{FF2B5EF4-FFF2-40B4-BE49-F238E27FC236}">
                <a16:creationId xmlns:a16="http://schemas.microsoft.com/office/drawing/2014/main" id="{337B651D-1A07-4799-9C44-4DE35E4AD019}"/>
              </a:ext>
            </a:extLst>
          </p:cNvPr>
          <p:cNvSpPr/>
          <p:nvPr/>
        </p:nvSpPr>
        <p:spPr>
          <a:xfrm>
            <a:off x="6513126" y="5317725"/>
            <a:ext cx="4953495" cy="3929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Titolo 1">
            <a:extLst>
              <a:ext uri="{FF2B5EF4-FFF2-40B4-BE49-F238E27FC236}">
                <a16:creationId xmlns:a16="http://schemas.microsoft.com/office/drawing/2014/main" id="{BF6B0CE0-A167-4F8F-82ED-A3F598A03960}"/>
              </a:ext>
            </a:extLst>
          </p:cNvPr>
          <p:cNvSpPr txBox="1">
            <a:spLocks/>
          </p:cNvSpPr>
          <p:nvPr/>
        </p:nvSpPr>
        <p:spPr>
          <a:xfrm>
            <a:off x="0" y="-62711"/>
            <a:ext cx="121920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dirty="0"/>
              <a:t>PADUA – NUMBER OF HOPS</a:t>
            </a:r>
          </a:p>
        </p:txBody>
      </p:sp>
      <p:sp>
        <p:nvSpPr>
          <p:cNvPr id="17" name="Segnaposto contenuto 2">
            <a:extLst>
              <a:ext uri="{FF2B5EF4-FFF2-40B4-BE49-F238E27FC236}">
                <a16:creationId xmlns:a16="http://schemas.microsoft.com/office/drawing/2014/main" id="{BEB6CD24-17DB-41B9-A6F1-475DECA26F41}"/>
              </a:ext>
            </a:extLst>
          </p:cNvPr>
          <p:cNvSpPr txBox="1">
            <a:spLocks/>
          </p:cNvSpPr>
          <p:nvPr/>
        </p:nvSpPr>
        <p:spPr>
          <a:xfrm>
            <a:off x="7201272" y="5780382"/>
            <a:ext cx="3994950" cy="41624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000" dirty="0"/>
              <a:t>With buildings, with </a:t>
            </a:r>
            <a:r>
              <a:rPr lang="it-IT" sz="2000" dirty="0" err="1"/>
              <a:t>junctions</a:t>
            </a:r>
            <a:endParaRPr lang="it-IT" sz="2000" dirty="0"/>
          </a:p>
        </p:txBody>
      </p:sp>
      <p:pic>
        <p:nvPicPr>
          <p:cNvPr id="38" name="Immagine 37">
            <a:extLst>
              <a:ext uri="{FF2B5EF4-FFF2-40B4-BE49-F238E27FC236}">
                <a16:creationId xmlns:a16="http://schemas.microsoft.com/office/drawing/2014/main" id="{E5EECDC6-D716-4D60-8B06-AA44FE402D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0564" y="5472202"/>
            <a:ext cx="1039395" cy="145973"/>
          </a:xfrm>
          <a:prstGeom prst="rect">
            <a:avLst/>
          </a:prstGeom>
        </p:spPr>
      </p:pic>
      <p:pic>
        <p:nvPicPr>
          <p:cNvPr id="39" name="Immagine 38">
            <a:extLst>
              <a:ext uri="{FF2B5EF4-FFF2-40B4-BE49-F238E27FC236}">
                <a16:creationId xmlns:a16="http://schemas.microsoft.com/office/drawing/2014/main" id="{DBFE66B5-423B-450E-8745-7CC9F04F58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0037" y="5473924"/>
            <a:ext cx="1058170" cy="142529"/>
          </a:xfrm>
          <a:prstGeom prst="rect">
            <a:avLst/>
          </a:prstGeom>
        </p:spPr>
      </p:pic>
      <p:pic>
        <p:nvPicPr>
          <p:cNvPr id="40" name="Immagine 39">
            <a:extLst>
              <a:ext uri="{FF2B5EF4-FFF2-40B4-BE49-F238E27FC236}">
                <a16:creationId xmlns:a16="http://schemas.microsoft.com/office/drawing/2014/main" id="{D6816098-2D96-42C1-91C7-5DF9DC91E4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7923" y="5473411"/>
            <a:ext cx="1052260" cy="143555"/>
          </a:xfrm>
          <a:prstGeom prst="rect">
            <a:avLst/>
          </a:prstGeom>
        </p:spPr>
      </p:pic>
      <p:pic>
        <p:nvPicPr>
          <p:cNvPr id="41" name="Immagine 40" descr="Immagine che contiene arredamento, tavolo&#10;&#10;Descrizione generata automaticamente">
            <a:extLst>
              <a:ext uri="{FF2B5EF4-FFF2-40B4-BE49-F238E27FC236}">
                <a16:creationId xmlns:a16="http://schemas.microsoft.com/office/drawing/2014/main" id="{9F34CB1D-B975-4AAA-8B85-4BED3AC47D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4037" y="5473715"/>
            <a:ext cx="1050651" cy="142946"/>
          </a:xfrm>
          <a:prstGeom prst="rect">
            <a:avLst/>
          </a:prstGeom>
        </p:spPr>
      </p:pic>
      <p:pic>
        <p:nvPicPr>
          <p:cNvPr id="43" name="Immagine 42">
            <a:extLst>
              <a:ext uri="{FF2B5EF4-FFF2-40B4-BE49-F238E27FC236}">
                <a16:creationId xmlns:a16="http://schemas.microsoft.com/office/drawing/2014/main" id="{074699A6-40F0-4553-AC1B-29B4B6E6DC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7397" y="5471779"/>
            <a:ext cx="1058169" cy="146819"/>
          </a:xfrm>
          <a:prstGeom prst="rect">
            <a:avLst/>
          </a:prstGeom>
        </p:spPr>
      </p:pic>
      <p:pic>
        <p:nvPicPr>
          <p:cNvPr id="45" name="Immagine 44">
            <a:extLst>
              <a:ext uri="{FF2B5EF4-FFF2-40B4-BE49-F238E27FC236}">
                <a16:creationId xmlns:a16="http://schemas.microsoft.com/office/drawing/2014/main" id="{52D705DA-2707-4CE0-9090-934BAEC3746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8878" y="5472551"/>
            <a:ext cx="1058169" cy="145274"/>
          </a:xfrm>
          <a:prstGeom prst="rect">
            <a:avLst/>
          </a:prstGeom>
        </p:spPr>
      </p:pic>
      <p:pic>
        <p:nvPicPr>
          <p:cNvPr id="4" name="Immagine 3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C0F6A5B1-CF1B-4688-8C5B-3B3CB2829A6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267" y="1167489"/>
            <a:ext cx="5536942" cy="4173045"/>
          </a:xfrm>
          <a:prstGeom prst="rect">
            <a:avLst/>
          </a:prstGeom>
        </p:spPr>
      </p:pic>
      <p:pic>
        <p:nvPicPr>
          <p:cNvPr id="7" name="Immagine 6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2A61F8D8-E0F5-4F53-8953-59DA0A6B031D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3"/>
          <a:stretch/>
        </p:blipFill>
        <p:spPr>
          <a:xfrm>
            <a:off x="6513126" y="1167490"/>
            <a:ext cx="4953495" cy="4196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375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tangolo 9">
            <a:extLst>
              <a:ext uri="{FF2B5EF4-FFF2-40B4-BE49-F238E27FC236}">
                <a16:creationId xmlns:a16="http://schemas.microsoft.com/office/drawing/2014/main" id="{B9D3550C-14F0-41BE-96F1-9396C790BC52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5</a:t>
            </a:r>
            <a:endParaRPr lang="it-IT" sz="12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404FF6F9-50C9-47F5-9A59-7E20DCAFA408}"/>
              </a:ext>
            </a:extLst>
          </p:cNvPr>
          <p:cNvSpPr txBox="1">
            <a:spLocks/>
          </p:cNvSpPr>
          <p:nvPr/>
        </p:nvSpPr>
        <p:spPr>
          <a:xfrm>
            <a:off x="1615737" y="5780377"/>
            <a:ext cx="3994950" cy="41624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000" dirty="0"/>
              <a:t>With buildings, </a:t>
            </a:r>
            <a:r>
              <a:rPr lang="it-IT" sz="2000" dirty="0" err="1"/>
              <a:t>without</a:t>
            </a:r>
            <a:r>
              <a:rPr lang="it-IT" sz="2000" dirty="0"/>
              <a:t> </a:t>
            </a:r>
            <a:r>
              <a:rPr lang="it-IT" sz="2000" dirty="0" err="1"/>
              <a:t>junctions</a:t>
            </a:r>
            <a:endParaRPr lang="it-IT" sz="2000" dirty="0"/>
          </a:p>
        </p:txBody>
      </p:sp>
      <p:sp>
        <p:nvSpPr>
          <p:cNvPr id="27" name="Rettangolo 26">
            <a:extLst>
              <a:ext uri="{FF2B5EF4-FFF2-40B4-BE49-F238E27FC236}">
                <a16:creationId xmlns:a16="http://schemas.microsoft.com/office/drawing/2014/main" id="{5FAEBFEB-1E89-4E24-8E28-830974169D18}"/>
              </a:ext>
            </a:extLst>
          </p:cNvPr>
          <p:cNvSpPr/>
          <p:nvPr/>
        </p:nvSpPr>
        <p:spPr>
          <a:xfrm>
            <a:off x="651684" y="5298642"/>
            <a:ext cx="5652835" cy="3929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8" name="Rettangolo 27">
            <a:extLst>
              <a:ext uri="{FF2B5EF4-FFF2-40B4-BE49-F238E27FC236}">
                <a16:creationId xmlns:a16="http://schemas.microsoft.com/office/drawing/2014/main" id="{337B651D-1A07-4799-9C44-4DE35E4AD019}"/>
              </a:ext>
            </a:extLst>
          </p:cNvPr>
          <p:cNvSpPr/>
          <p:nvPr/>
        </p:nvSpPr>
        <p:spPr>
          <a:xfrm>
            <a:off x="6513126" y="5317725"/>
            <a:ext cx="4953495" cy="3929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Titolo 1">
            <a:extLst>
              <a:ext uri="{FF2B5EF4-FFF2-40B4-BE49-F238E27FC236}">
                <a16:creationId xmlns:a16="http://schemas.microsoft.com/office/drawing/2014/main" id="{BF6B0CE0-A167-4F8F-82ED-A3F598A03960}"/>
              </a:ext>
            </a:extLst>
          </p:cNvPr>
          <p:cNvSpPr txBox="1">
            <a:spLocks/>
          </p:cNvSpPr>
          <p:nvPr/>
        </p:nvSpPr>
        <p:spPr>
          <a:xfrm>
            <a:off x="0" y="-62711"/>
            <a:ext cx="121920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dirty="0"/>
              <a:t>PADUA – NUMBER OF SLOTS</a:t>
            </a:r>
          </a:p>
        </p:txBody>
      </p:sp>
      <p:sp>
        <p:nvSpPr>
          <p:cNvPr id="17" name="Segnaposto contenuto 2">
            <a:extLst>
              <a:ext uri="{FF2B5EF4-FFF2-40B4-BE49-F238E27FC236}">
                <a16:creationId xmlns:a16="http://schemas.microsoft.com/office/drawing/2014/main" id="{BEB6CD24-17DB-41B9-A6F1-475DECA26F41}"/>
              </a:ext>
            </a:extLst>
          </p:cNvPr>
          <p:cNvSpPr txBox="1">
            <a:spLocks/>
          </p:cNvSpPr>
          <p:nvPr/>
        </p:nvSpPr>
        <p:spPr>
          <a:xfrm>
            <a:off x="7201272" y="5780382"/>
            <a:ext cx="3994950" cy="41624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000" dirty="0"/>
              <a:t>With buildings, with </a:t>
            </a:r>
            <a:r>
              <a:rPr lang="it-IT" sz="2000" dirty="0" err="1"/>
              <a:t>junctions</a:t>
            </a:r>
            <a:endParaRPr lang="it-IT" sz="2000" dirty="0"/>
          </a:p>
        </p:txBody>
      </p:sp>
      <p:pic>
        <p:nvPicPr>
          <p:cNvPr id="38" name="Immagine 37">
            <a:extLst>
              <a:ext uri="{FF2B5EF4-FFF2-40B4-BE49-F238E27FC236}">
                <a16:creationId xmlns:a16="http://schemas.microsoft.com/office/drawing/2014/main" id="{E5EECDC6-D716-4D60-8B06-AA44FE402D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0564" y="5472202"/>
            <a:ext cx="1039395" cy="145973"/>
          </a:xfrm>
          <a:prstGeom prst="rect">
            <a:avLst/>
          </a:prstGeom>
        </p:spPr>
      </p:pic>
      <p:pic>
        <p:nvPicPr>
          <p:cNvPr id="39" name="Immagine 38">
            <a:extLst>
              <a:ext uri="{FF2B5EF4-FFF2-40B4-BE49-F238E27FC236}">
                <a16:creationId xmlns:a16="http://schemas.microsoft.com/office/drawing/2014/main" id="{DBFE66B5-423B-450E-8745-7CC9F04F58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0037" y="5473924"/>
            <a:ext cx="1058170" cy="142529"/>
          </a:xfrm>
          <a:prstGeom prst="rect">
            <a:avLst/>
          </a:prstGeom>
        </p:spPr>
      </p:pic>
      <p:pic>
        <p:nvPicPr>
          <p:cNvPr id="40" name="Immagine 39">
            <a:extLst>
              <a:ext uri="{FF2B5EF4-FFF2-40B4-BE49-F238E27FC236}">
                <a16:creationId xmlns:a16="http://schemas.microsoft.com/office/drawing/2014/main" id="{D6816098-2D96-42C1-91C7-5DF9DC91E4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7923" y="5473411"/>
            <a:ext cx="1052260" cy="143555"/>
          </a:xfrm>
          <a:prstGeom prst="rect">
            <a:avLst/>
          </a:prstGeom>
        </p:spPr>
      </p:pic>
      <p:pic>
        <p:nvPicPr>
          <p:cNvPr id="41" name="Immagine 40" descr="Immagine che contiene arredamento, tavolo&#10;&#10;Descrizione generata automaticamente">
            <a:extLst>
              <a:ext uri="{FF2B5EF4-FFF2-40B4-BE49-F238E27FC236}">
                <a16:creationId xmlns:a16="http://schemas.microsoft.com/office/drawing/2014/main" id="{9F34CB1D-B975-4AAA-8B85-4BED3AC47D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4037" y="5473715"/>
            <a:ext cx="1050651" cy="142946"/>
          </a:xfrm>
          <a:prstGeom prst="rect">
            <a:avLst/>
          </a:prstGeom>
        </p:spPr>
      </p:pic>
      <p:pic>
        <p:nvPicPr>
          <p:cNvPr id="43" name="Immagine 42">
            <a:extLst>
              <a:ext uri="{FF2B5EF4-FFF2-40B4-BE49-F238E27FC236}">
                <a16:creationId xmlns:a16="http://schemas.microsoft.com/office/drawing/2014/main" id="{074699A6-40F0-4553-AC1B-29B4B6E6DC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7397" y="5471779"/>
            <a:ext cx="1058169" cy="146819"/>
          </a:xfrm>
          <a:prstGeom prst="rect">
            <a:avLst/>
          </a:prstGeom>
        </p:spPr>
      </p:pic>
      <p:pic>
        <p:nvPicPr>
          <p:cNvPr id="45" name="Immagine 44">
            <a:extLst>
              <a:ext uri="{FF2B5EF4-FFF2-40B4-BE49-F238E27FC236}">
                <a16:creationId xmlns:a16="http://schemas.microsoft.com/office/drawing/2014/main" id="{52D705DA-2707-4CE0-9090-934BAEC3746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8878" y="5472551"/>
            <a:ext cx="1058169" cy="145274"/>
          </a:xfrm>
          <a:prstGeom prst="rect">
            <a:avLst/>
          </a:prstGeom>
        </p:spPr>
      </p:pic>
      <p:pic>
        <p:nvPicPr>
          <p:cNvPr id="3" name="Immagine 2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CC9DD344-2829-4C99-983D-F3C216C1EAD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84" y="1180966"/>
            <a:ext cx="5652835" cy="4117675"/>
          </a:xfrm>
          <a:prstGeom prst="rect">
            <a:avLst/>
          </a:prstGeom>
        </p:spPr>
      </p:pic>
      <p:pic>
        <p:nvPicPr>
          <p:cNvPr id="6" name="Immagine 5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8949D01F-7FC4-4644-900A-E8D847B613B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3126" y="1150486"/>
            <a:ext cx="4966111" cy="4183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808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ADDDE33A-82AF-41EF-84CB-E8920A94E3D2}"/>
              </a:ext>
            </a:extLst>
          </p:cNvPr>
          <p:cNvCxnSpPr>
            <a:cxnSpLocks/>
          </p:cNvCxnSpPr>
          <p:nvPr/>
        </p:nvCxnSpPr>
        <p:spPr>
          <a:xfrm flipV="1">
            <a:off x="8948518" y="4345457"/>
            <a:ext cx="1029966" cy="917139"/>
          </a:xfrm>
          <a:prstGeom prst="straightConnector1">
            <a:avLst/>
          </a:prstGeom>
          <a:ln w="1238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olo 1">
            <a:extLst>
              <a:ext uri="{FF2B5EF4-FFF2-40B4-BE49-F238E27FC236}">
                <a16:creationId xmlns:a16="http://schemas.microsoft.com/office/drawing/2014/main" id="{423E46DE-2AE3-44BE-963C-544CB7884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62711"/>
            <a:ext cx="12192000" cy="1325562"/>
          </a:xfrm>
        </p:spPr>
        <p:txBody>
          <a:bodyPr/>
          <a:lstStyle/>
          <a:p>
            <a:pPr algn="ctr"/>
            <a:r>
              <a:rPr lang="it-IT" dirty="0"/>
              <a:t>TECHNOLOGIES AND TOOLS</a:t>
            </a:r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4A21C4C2-B9B3-4794-BE3E-0CF3C08716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9761" y="1012054"/>
            <a:ext cx="6747029" cy="5211193"/>
          </a:xfrm>
        </p:spPr>
        <p:txBody>
          <a:bodyPr>
            <a:normAutofit/>
          </a:bodyPr>
          <a:lstStyle/>
          <a:p>
            <a:r>
              <a:rPr lang="it-IT" dirty="0" err="1"/>
              <a:t>Expensive</a:t>
            </a:r>
            <a:r>
              <a:rPr lang="it-IT" dirty="0"/>
              <a:t> large scale </a:t>
            </a:r>
            <a:r>
              <a:rPr lang="it-IT" dirty="0" err="1"/>
              <a:t>tests</a:t>
            </a:r>
            <a:endParaRPr lang="it-IT" dirty="0"/>
          </a:p>
          <a:p>
            <a:pPr lvl="1"/>
            <a:r>
              <a:rPr lang="it-IT" dirty="0" err="1"/>
              <a:t>Need</a:t>
            </a:r>
            <a:r>
              <a:rPr lang="it-IT" dirty="0"/>
              <a:t> to use simulators (ns-3)</a:t>
            </a:r>
          </a:p>
          <a:p>
            <a:r>
              <a:rPr lang="it-IT" dirty="0" err="1"/>
              <a:t>Additional</a:t>
            </a:r>
            <a:r>
              <a:rPr lang="it-IT" dirty="0"/>
              <a:t> tools and models</a:t>
            </a:r>
          </a:p>
          <a:p>
            <a:pPr lvl="1"/>
            <a:r>
              <a:rPr lang="it-IT" dirty="0"/>
              <a:t>Real </a:t>
            </a:r>
            <a:r>
              <a:rPr lang="it-IT" dirty="0" err="1"/>
              <a:t>map</a:t>
            </a:r>
            <a:r>
              <a:rPr lang="it-IT" dirty="0"/>
              <a:t> data</a:t>
            </a:r>
          </a:p>
          <a:p>
            <a:pPr lvl="1"/>
            <a:r>
              <a:rPr lang="it-IT" dirty="0"/>
              <a:t>Road </a:t>
            </a:r>
            <a:r>
              <a:rPr lang="it-IT" dirty="0" err="1"/>
              <a:t>junction</a:t>
            </a:r>
            <a:r>
              <a:rPr lang="it-IT" dirty="0"/>
              <a:t> </a:t>
            </a:r>
            <a:r>
              <a:rPr lang="it-IT" dirty="0" err="1"/>
              <a:t>modeling</a:t>
            </a:r>
            <a:endParaRPr lang="it-IT" dirty="0"/>
          </a:p>
          <a:p>
            <a:r>
              <a:rPr lang="it-IT" dirty="0" err="1"/>
              <a:t>Signal</a:t>
            </a:r>
            <a:r>
              <a:rPr lang="it-IT" dirty="0"/>
              <a:t> </a:t>
            </a:r>
            <a:r>
              <a:rPr lang="it-IT" dirty="0" err="1"/>
              <a:t>propagation</a:t>
            </a:r>
            <a:r>
              <a:rPr lang="it-IT" dirty="0"/>
              <a:t> models</a:t>
            </a:r>
          </a:p>
          <a:p>
            <a:pPr lvl="1"/>
            <a:r>
              <a:rPr lang="it-IT" dirty="0"/>
              <a:t>Two-Ray Ground </a:t>
            </a:r>
          </a:p>
          <a:p>
            <a:pPr lvl="1"/>
            <a:r>
              <a:rPr lang="it-IT" dirty="0" err="1"/>
              <a:t>Obstacle</a:t>
            </a:r>
            <a:r>
              <a:rPr lang="it-IT" dirty="0"/>
              <a:t> </a:t>
            </a:r>
            <a:r>
              <a:rPr lang="it-IT" dirty="0" err="1"/>
              <a:t>shadowing</a:t>
            </a:r>
            <a:r>
              <a:rPr lang="it-IT" dirty="0"/>
              <a:t> (with 3D extension)</a:t>
            </a:r>
            <a:endParaRPr lang="it-IT" baseline="30000" dirty="0"/>
          </a:p>
          <a:p>
            <a:pPr lvl="1"/>
            <a:endParaRPr lang="it-IT" dirty="0"/>
          </a:p>
          <a:p>
            <a:pPr marL="457200" lvl="1" indent="0">
              <a:buNone/>
            </a:pPr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1AA55FE7-D7E1-493F-AF8C-23C96F34AB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060113"/>
            <a:ext cx="1500790" cy="858356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1ACB2C86-5434-4472-9960-388A382535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7165" y="1742714"/>
            <a:ext cx="2050692" cy="2050692"/>
          </a:xfrm>
          <a:prstGeom prst="rect">
            <a:avLst/>
          </a:prstGeom>
        </p:spPr>
      </p:pic>
      <p:pic>
        <p:nvPicPr>
          <p:cNvPr id="13" name="Immagine 12" descr="Immagine che contiene mappa&#10;&#10;Descrizione generata automaticamente">
            <a:extLst>
              <a:ext uri="{FF2B5EF4-FFF2-40B4-BE49-F238E27FC236}">
                <a16:creationId xmlns:a16="http://schemas.microsoft.com/office/drawing/2014/main" id="{BDE5CB5F-82AE-44BC-BF34-0636C3C59F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6054" y="3617650"/>
            <a:ext cx="2858193" cy="1596015"/>
          </a:xfrm>
          <a:prstGeom prst="rect">
            <a:avLst/>
          </a:prstGeom>
        </p:spPr>
      </p:pic>
      <p:pic>
        <p:nvPicPr>
          <p:cNvPr id="15" name="Immagine 14" descr="Immagine che contiene clipart&#10;&#10;Descrizione generata automaticamente">
            <a:extLst>
              <a:ext uri="{FF2B5EF4-FFF2-40B4-BE49-F238E27FC236}">
                <a16:creationId xmlns:a16="http://schemas.microsoft.com/office/drawing/2014/main" id="{64A7635B-5D60-4DC7-B433-475B0C06F2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5878" y="2398332"/>
            <a:ext cx="1961968" cy="669317"/>
          </a:xfrm>
          <a:prstGeom prst="rect">
            <a:avLst/>
          </a:prstGeom>
        </p:spPr>
      </p:pic>
      <p:cxnSp>
        <p:nvCxnSpPr>
          <p:cNvPr id="21" name="Connettore 2 20">
            <a:extLst>
              <a:ext uri="{FF2B5EF4-FFF2-40B4-BE49-F238E27FC236}">
                <a16:creationId xmlns:a16="http://schemas.microsoft.com/office/drawing/2014/main" id="{FE810CFA-39F6-4D25-944D-15E059DEA51F}"/>
              </a:ext>
            </a:extLst>
          </p:cNvPr>
          <p:cNvCxnSpPr>
            <a:cxnSpLocks/>
          </p:cNvCxnSpPr>
          <p:nvPr/>
        </p:nvCxnSpPr>
        <p:spPr>
          <a:xfrm flipV="1">
            <a:off x="9544728" y="3495476"/>
            <a:ext cx="1404140" cy="1250325"/>
          </a:xfrm>
          <a:prstGeom prst="straightConnector1">
            <a:avLst/>
          </a:prstGeom>
          <a:ln w="666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Elemento grafico 7" descr="Abitazione">
            <a:extLst>
              <a:ext uri="{FF2B5EF4-FFF2-40B4-BE49-F238E27FC236}">
                <a16:creationId xmlns:a16="http://schemas.microsoft.com/office/drawing/2014/main" id="{72E678F3-3D8B-472D-9C8F-FFFA3946723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307625" y="3475913"/>
            <a:ext cx="1594154" cy="1594154"/>
          </a:xfrm>
          <a:prstGeom prst="rect">
            <a:avLst/>
          </a:prstGeom>
        </p:spPr>
      </p:pic>
      <p:sp>
        <p:nvSpPr>
          <p:cNvPr id="14" name="Rettangolo 13">
            <a:extLst>
              <a:ext uri="{FF2B5EF4-FFF2-40B4-BE49-F238E27FC236}">
                <a16:creationId xmlns:a16="http://schemas.microsoft.com/office/drawing/2014/main" id="{2215F1E0-614D-42F2-A5A5-91FEDD1C95AF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4</a:t>
            </a:r>
            <a:endParaRPr lang="it-IT" sz="1200" dirty="0">
              <a:solidFill>
                <a:srgbClr val="C00000"/>
              </a:solidFill>
              <a:latin typeface="+mj-lt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99374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3E46DE-2AE3-44BE-963C-544CB7884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62711"/>
            <a:ext cx="12192000" cy="1325562"/>
          </a:xfrm>
        </p:spPr>
        <p:txBody>
          <a:bodyPr/>
          <a:lstStyle/>
          <a:p>
            <a:pPr algn="ctr"/>
            <a:r>
              <a:rPr lang="it-IT" dirty="0"/>
              <a:t>FAST-BROADCAST</a:t>
            </a:r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4A21C4C2-B9B3-4794-BE3E-0CF3C08716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661" y="843379"/>
            <a:ext cx="9314526" cy="3625984"/>
          </a:xfrm>
        </p:spPr>
        <p:txBody>
          <a:bodyPr>
            <a:normAutofit/>
          </a:bodyPr>
          <a:lstStyle/>
          <a:p>
            <a:r>
              <a:rPr lang="it-IT" dirty="0"/>
              <a:t>Multi-hop </a:t>
            </a:r>
            <a:r>
              <a:rPr lang="it-IT" b="1" dirty="0" err="1"/>
              <a:t>probabilistic</a:t>
            </a:r>
            <a:r>
              <a:rPr lang="it-IT" dirty="0"/>
              <a:t> delay-</a:t>
            </a:r>
            <a:r>
              <a:rPr lang="it-IT" dirty="0" err="1"/>
              <a:t>based</a:t>
            </a:r>
            <a:r>
              <a:rPr lang="it-IT" dirty="0"/>
              <a:t> broadcasting </a:t>
            </a:r>
            <a:r>
              <a:rPr lang="it-IT" dirty="0" err="1"/>
              <a:t>protocol</a:t>
            </a:r>
            <a:endParaRPr lang="it-IT" dirty="0"/>
          </a:p>
          <a:p>
            <a:r>
              <a:rPr lang="it-IT" dirty="0"/>
              <a:t>Dynamic transmission range </a:t>
            </a:r>
            <a:r>
              <a:rPr lang="it-IT" dirty="0" err="1"/>
              <a:t>estimation</a:t>
            </a:r>
            <a:endParaRPr lang="it-IT" dirty="0"/>
          </a:p>
          <a:p>
            <a:pPr lvl="1"/>
            <a:r>
              <a:rPr lang="it-IT" dirty="0"/>
              <a:t>No </a:t>
            </a:r>
            <a:r>
              <a:rPr lang="it-IT" dirty="0" err="1"/>
              <a:t>need</a:t>
            </a:r>
            <a:r>
              <a:rPr lang="it-IT" dirty="0"/>
              <a:t> to know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i="1" dirty="0"/>
              <a:t>a priori</a:t>
            </a:r>
            <a:r>
              <a:rPr lang="it-IT" dirty="0"/>
              <a:t>, </a:t>
            </a:r>
            <a:r>
              <a:rPr lang="it-IT" dirty="0" err="1"/>
              <a:t>as</a:t>
            </a:r>
            <a:r>
              <a:rPr lang="it-IT" dirty="0"/>
              <a:t> </a:t>
            </a:r>
            <a:r>
              <a:rPr lang="it-IT" dirty="0" err="1"/>
              <a:t>often</a:t>
            </a:r>
            <a:r>
              <a:rPr lang="it-IT" dirty="0"/>
              <a:t> </a:t>
            </a:r>
            <a:r>
              <a:rPr lang="it-IT" dirty="0" err="1"/>
              <a:t>assumed</a:t>
            </a:r>
            <a:r>
              <a:rPr lang="it-IT" dirty="0"/>
              <a:t> in </a:t>
            </a:r>
            <a:r>
              <a:rPr lang="it-IT" dirty="0" err="1"/>
              <a:t>other</a:t>
            </a:r>
            <a:r>
              <a:rPr lang="it-IT" dirty="0"/>
              <a:t> </a:t>
            </a:r>
            <a:r>
              <a:rPr lang="it-IT" dirty="0" err="1"/>
              <a:t>protocols</a:t>
            </a:r>
            <a:endParaRPr lang="it-IT" dirty="0"/>
          </a:p>
          <a:p>
            <a:r>
              <a:rPr lang="it-IT" dirty="0" err="1"/>
              <a:t>Estimation</a:t>
            </a:r>
            <a:r>
              <a:rPr lang="it-IT" dirty="0"/>
              <a:t> </a:t>
            </a:r>
            <a:r>
              <a:rPr lang="it-IT" dirty="0" err="1"/>
              <a:t>Phase</a:t>
            </a:r>
            <a:r>
              <a:rPr lang="it-IT" dirty="0"/>
              <a:t>:</a:t>
            </a:r>
          </a:p>
          <a:p>
            <a:pPr lvl="1"/>
            <a:r>
              <a:rPr lang="it-IT" dirty="0" err="1"/>
              <a:t>Vehicles</a:t>
            </a:r>
            <a:r>
              <a:rPr lang="it-IT" dirty="0"/>
              <a:t> </a:t>
            </a:r>
            <a:r>
              <a:rPr lang="it-IT" dirty="0" err="1"/>
              <a:t>exchange</a:t>
            </a:r>
            <a:r>
              <a:rPr lang="it-IT" dirty="0"/>
              <a:t> small Hello </a:t>
            </a:r>
            <a:r>
              <a:rPr lang="it-IT" dirty="0" err="1"/>
              <a:t>Messages</a:t>
            </a:r>
            <a:r>
              <a:rPr lang="it-IT" dirty="0"/>
              <a:t> (beacons) to estimate </a:t>
            </a:r>
            <a:r>
              <a:rPr lang="it-IT" dirty="0" err="1"/>
              <a:t>their</a:t>
            </a:r>
            <a:r>
              <a:rPr lang="it-IT" dirty="0"/>
              <a:t> transmission range</a:t>
            </a:r>
          </a:p>
          <a:p>
            <a:pPr lvl="1"/>
            <a:r>
              <a:rPr lang="it-IT" b="1" dirty="0"/>
              <a:t>1 Hello Message </a:t>
            </a:r>
            <a:r>
              <a:rPr lang="it-IT" dirty="0" err="1"/>
              <a:t>sent</a:t>
            </a:r>
            <a:r>
              <a:rPr lang="it-IT" dirty="0"/>
              <a:t> </a:t>
            </a:r>
            <a:r>
              <a:rPr lang="it-IT" dirty="0" err="1"/>
              <a:t>every</a:t>
            </a:r>
            <a:r>
              <a:rPr lang="it-IT" dirty="0"/>
              <a:t> </a:t>
            </a:r>
            <a:r>
              <a:rPr lang="it-IT" i="1" dirty="0" err="1"/>
              <a:t>BeaconInterval</a:t>
            </a:r>
            <a:r>
              <a:rPr lang="it-IT" dirty="0"/>
              <a:t> (e.g., 100ms) </a:t>
            </a:r>
            <a:r>
              <a:rPr lang="it-IT" dirty="0" err="1"/>
              <a:t>within</a:t>
            </a:r>
            <a:r>
              <a:rPr lang="it-IT" dirty="0"/>
              <a:t> </a:t>
            </a:r>
            <a:r>
              <a:rPr lang="it-IT" dirty="0" err="1"/>
              <a:t>each</a:t>
            </a:r>
            <a:r>
              <a:rPr lang="it-IT" dirty="0"/>
              <a:t> transmission range</a:t>
            </a:r>
          </a:p>
          <a:p>
            <a:r>
              <a:rPr lang="it-IT" dirty="0"/>
              <a:t>Broadcast </a:t>
            </a:r>
            <a:r>
              <a:rPr lang="it-IT" dirty="0" err="1"/>
              <a:t>Phase</a:t>
            </a:r>
            <a:r>
              <a:rPr lang="it-IT" dirty="0"/>
              <a:t>:</a:t>
            </a:r>
          </a:p>
          <a:p>
            <a:pPr lvl="1"/>
            <a:endParaRPr lang="it-IT" dirty="0"/>
          </a:p>
          <a:p>
            <a:pPr lvl="1"/>
            <a:endParaRPr lang="it-IT" dirty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3CD45B02-B8E8-4A0B-90AE-3AD57E3BE3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364" y="4469365"/>
            <a:ext cx="802431" cy="802431"/>
          </a:xfrm>
          <a:prstGeom prst="rect">
            <a:avLst/>
          </a:prstGeom>
        </p:spPr>
      </p:pic>
      <p:sp>
        <p:nvSpPr>
          <p:cNvPr id="12" name="Ovale 11">
            <a:extLst>
              <a:ext uri="{FF2B5EF4-FFF2-40B4-BE49-F238E27FC236}">
                <a16:creationId xmlns:a16="http://schemas.microsoft.com/office/drawing/2014/main" id="{C7786459-D990-46A6-B0AE-A0142A3B8877}"/>
              </a:ext>
            </a:extLst>
          </p:cNvPr>
          <p:cNvSpPr/>
          <p:nvPr/>
        </p:nvSpPr>
        <p:spPr>
          <a:xfrm>
            <a:off x="434908" y="4404048"/>
            <a:ext cx="11303520" cy="1138335"/>
          </a:xfrm>
          <a:prstGeom prst="ellipse">
            <a:avLst/>
          </a:prstGeom>
          <a:noFill/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E3AF941D-F0C1-4E77-AB5C-25DC1AAF68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8959" y="4469364"/>
            <a:ext cx="802431" cy="802431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89D2B9A0-1F03-4DB7-98C4-99CC3ECC05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5236" y="4469364"/>
            <a:ext cx="802431" cy="802431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D55DC291-F74A-4395-8ADC-53791DA14B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4105" y="4469364"/>
            <a:ext cx="802431" cy="802431"/>
          </a:xfrm>
          <a:prstGeom prst="rect">
            <a:avLst/>
          </a:prstGeom>
        </p:spPr>
      </p:pic>
      <p:sp>
        <p:nvSpPr>
          <p:cNvPr id="17" name="Segnaposto contenuto 2">
            <a:extLst>
              <a:ext uri="{FF2B5EF4-FFF2-40B4-BE49-F238E27FC236}">
                <a16:creationId xmlns:a16="http://schemas.microsoft.com/office/drawing/2014/main" id="{CFA88E86-7EB3-45DA-8CC4-9050485EC787}"/>
              </a:ext>
            </a:extLst>
          </p:cNvPr>
          <p:cNvSpPr txBox="1">
            <a:spLocks/>
          </p:cNvSpPr>
          <p:nvPr/>
        </p:nvSpPr>
        <p:spPr>
          <a:xfrm>
            <a:off x="1482006" y="4868277"/>
            <a:ext cx="399145" cy="50846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dirty="0"/>
              <a:t>A</a:t>
            </a:r>
          </a:p>
        </p:txBody>
      </p:sp>
      <p:sp>
        <p:nvSpPr>
          <p:cNvPr id="18" name="Segnaposto contenuto 2">
            <a:extLst>
              <a:ext uri="{FF2B5EF4-FFF2-40B4-BE49-F238E27FC236}">
                <a16:creationId xmlns:a16="http://schemas.microsoft.com/office/drawing/2014/main" id="{57DD7E3A-937D-4EEE-9AF8-016BFB189056}"/>
              </a:ext>
            </a:extLst>
          </p:cNvPr>
          <p:cNvSpPr txBox="1">
            <a:spLocks/>
          </p:cNvSpPr>
          <p:nvPr/>
        </p:nvSpPr>
        <p:spPr>
          <a:xfrm>
            <a:off x="4079025" y="4868277"/>
            <a:ext cx="399145" cy="50846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dirty="0"/>
              <a:t>B</a:t>
            </a:r>
          </a:p>
        </p:txBody>
      </p:sp>
      <p:sp>
        <p:nvSpPr>
          <p:cNvPr id="19" name="Segnaposto contenuto 2">
            <a:extLst>
              <a:ext uri="{FF2B5EF4-FFF2-40B4-BE49-F238E27FC236}">
                <a16:creationId xmlns:a16="http://schemas.microsoft.com/office/drawing/2014/main" id="{847FCDE0-3DB2-4DE1-B7C2-FA115EB02F2B}"/>
              </a:ext>
            </a:extLst>
          </p:cNvPr>
          <p:cNvSpPr txBox="1">
            <a:spLocks/>
          </p:cNvSpPr>
          <p:nvPr/>
        </p:nvSpPr>
        <p:spPr>
          <a:xfrm>
            <a:off x="6697084" y="4868277"/>
            <a:ext cx="399145" cy="50846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dirty="0"/>
              <a:t>C</a:t>
            </a:r>
          </a:p>
        </p:txBody>
      </p:sp>
      <p:sp>
        <p:nvSpPr>
          <p:cNvPr id="20" name="Segnaposto contenuto 2">
            <a:extLst>
              <a:ext uri="{FF2B5EF4-FFF2-40B4-BE49-F238E27FC236}">
                <a16:creationId xmlns:a16="http://schemas.microsoft.com/office/drawing/2014/main" id="{2D299092-625C-4604-B2CB-ECA56AACCDF9}"/>
              </a:ext>
            </a:extLst>
          </p:cNvPr>
          <p:cNvSpPr txBox="1">
            <a:spLocks/>
          </p:cNvSpPr>
          <p:nvPr/>
        </p:nvSpPr>
        <p:spPr>
          <a:xfrm>
            <a:off x="9307282" y="4868277"/>
            <a:ext cx="399145" cy="50846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dirty="0"/>
              <a:t>D</a:t>
            </a:r>
          </a:p>
        </p:txBody>
      </p:sp>
      <p:graphicFrame>
        <p:nvGraphicFramePr>
          <p:cNvPr id="22" name="Tabella 21">
            <a:extLst>
              <a:ext uri="{FF2B5EF4-FFF2-40B4-BE49-F238E27FC236}">
                <a16:creationId xmlns:a16="http://schemas.microsoft.com/office/drawing/2014/main" id="{E3974D03-A681-4417-AA84-6135EBDBBC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3529465"/>
              </p:ext>
            </p:extLst>
          </p:nvPr>
        </p:nvGraphicFramePr>
        <p:xfrm>
          <a:off x="567604" y="5627170"/>
          <a:ext cx="10181260" cy="3708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545315">
                  <a:extLst>
                    <a:ext uri="{9D8B030D-6E8A-4147-A177-3AD203B41FA5}">
                      <a16:colId xmlns:a16="http://schemas.microsoft.com/office/drawing/2014/main" val="1761632785"/>
                    </a:ext>
                  </a:extLst>
                </a:gridCol>
                <a:gridCol w="2545315">
                  <a:extLst>
                    <a:ext uri="{9D8B030D-6E8A-4147-A177-3AD203B41FA5}">
                      <a16:colId xmlns:a16="http://schemas.microsoft.com/office/drawing/2014/main" val="3674585878"/>
                    </a:ext>
                  </a:extLst>
                </a:gridCol>
                <a:gridCol w="2545315">
                  <a:extLst>
                    <a:ext uri="{9D8B030D-6E8A-4147-A177-3AD203B41FA5}">
                      <a16:colId xmlns:a16="http://schemas.microsoft.com/office/drawing/2014/main" val="3162236839"/>
                    </a:ext>
                  </a:extLst>
                </a:gridCol>
                <a:gridCol w="2545315">
                  <a:extLst>
                    <a:ext uri="{9D8B030D-6E8A-4147-A177-3AD203B41FA5}">
                      <a16:colId xmlns:a16="http://schemas.microsoft.com/office/drawing/2014/main" val="18132811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t-IT" dirty="0" err="1">
                          <a:solidFill>
                            <a:schemeClr val="tx1"/>
                          </a:solidFill>
                        </a:rPr>
                        <a:t>Waiting</a:t>
                      </a:r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 time</a:t>
                      </a:r>
                      <a:endParaRPr lang="it-IT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[0…1024]</a:t>
                      </a:r>
                      <a:endParaRPr lang="it-IT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[0…512]</a:t>
                      </a:r>
                      <a:endParaRPr lang="it-IT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[0…32]</a:t>
                      </a:r>
                      <a:endParaRPr lang="it-IT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7830378"/>
                  </a:ext>
                </a:extLst>
              </a:tr>
            </a:tbl>
          </a:graphicData>
        </a:graphic>
      </p:graphicFrame>
      <p:pic>
        <p:nvPicPr>
          <p:cNvPr id="23" name="Immagine 22">
            <a:extLst>
              <a:ext uri="{FF2B5EF4-FFF2-40B4-BE49-F238E27FC236}">
                <a16:creationId xmlns:a16="http://schemas.microsoft.com/office/drawing/2014/main" id="{66BA8E6B-5C08-4022-BA25-5D4D4000DCF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lumMod val="60000"/>
                <a:lumOff val="4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1893" y="2088209"/>
            <a:ext cx="331327" cy="331327"/>
          </a:xfrm>
          <a:prstGeom prst="rect">
            <a:avLst/>
          </a:prstGeom>
        </p:spPr>
      </p:pic>
      <p:pic>
        <p:nvPicPr>
          <p:cNvPr id="24" name="Immagine 23">
            <a:extLst>
              <a:ext uri="{FF2B5EF4-FFF2-40B4-BE49-F238E27FC236}">
                <a16:creationId xmlns:a16="http://schemas.microsoft.com/office/drawing/2014/main" id="{1F353840-3753-44C9-A0B0-F18D4C192AE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lumMod val="60000"/>
                <a:lumOff val="4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6591" y="2773225"/>
            <a:ext cx="331327" cy="331327"/>
          </a:xfrm>
          <a:prstGeom prst="rect">
            <a:avLst/>
          </a:prstGeom>
        </p:spPr>
      </p:pic>
      <p:pic>
        <p:nvPicPr>
          <p:cNvPr id="25" name="Immagine 24">
            <a:extLst>
              <a:ext uri="{FF2B5EF4-FFF2-40B4-BE49-F238E27FC236}">
                <a16:creationId xmlns:a16="http://schemas.microsoft.com/office/drawing/2014/main" id="{70FA5E35-737E-43A4-9836-A3A55292FA4C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lumMod val="60000"/>
                <a:lumOff val="4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6535" y="1996224"/>
            <a:ext cx="331327" cy="331327"/>
          </a:xfrm>
          <a:prstGeom prst="rect">
            <a:avLst/>
          </a:prstGeom>
        </p:spPr>
      </p:pic>
      <p:pic>
        <p:nvPicPr>
          <p:cNvPr id="26" name="Immagine 25">
            <a:extLst>
              <a:ext uri="{FF2B5EF4-FFF2-40B4-BE49-F238E27FC236}">
                <a16:creationId xmlns:a16="http://schemas.microsoft.com/office/drawing/2014/main" id="{72E349BB-AE02-4652-890E-870959E64E0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lumMod val="60000"/>
                <a:lumOff val="4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6702" y="2854217"/>
            <a:ext cx="331327" cy="331327"/>
          </a:xfrm>
          <a:prstGeom prst="rect">
            <a:avLst/>
          </a:prstGeom>
        </p:spPr>
      </p:pic>
      <p:pic>
        <p:nvPicPr>
          <p:cNvPr id="27" name="Immagine 26">
            <a:extLst>
              <a:ext uri="{FF2B5EF4-FFF2-40B4-BE49-F238E27FC236}">
                <a16:creationId xmlns:a16="http://schemas.microsoft.com/office/drawing/2014/main" id="{DE418D6E-1A2C-4956-86FD-997DC80DF0A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lumMod val="60000"/>
                <a:lumOff val="4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218" y="2490707"/>
            <a:ext cx="331327" cy="331327"/>
          </a:xfrm>
          <a:prstGeom prst="rect">
            <a:avLst/>
          </a:prstGeom>
        </p:spPr>
      </p:pic>
      <p:sp>
        <p:nvSpPr>
          <p:cNvPr id="29" name="Ovale 28">
            <a:extLst>
              <a:ext uri="{FF2B5EF4-FFF2-40B4-BE49-F238E27FC236}">
                <a16:creationId xmlns:a16="http://schemas.microsoft.com/office/drawing/2014/main" id="{FEAEA2CB-6C1F-4529-8CFD-288AD47887F6}"/>
              </a:ext>
            </a:extLst>
          </p:cNvPr>
          <p:cNvSpPr/>
          <p:nvPr/>
        </p:nvSpPr>
        <p:spPr>
          <a:xfrm>
            <a:off x="9632631" y="1703627"/>
            <a:ext cx="2168500" cy="1905486"/>
          </a:xfrm>
          <a:prstGeom prst="ellipse">
            <a:avLst/>
          </a:prstGeom>
          <a:noFill/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1" name="Elemento grafico 30" descr="Busta">
            <a:extLst>
              <a:ext uri="{FF2B5EF4-FFF2-40B4-BE49-F238E27FC236}">
                <a16:creationId xmlns:a16="http://schemas.microsoft.com/office/drawing/2014/main" id="{F2E6E93C-F8C6-43A1-80D3-BF7F7E4418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51217" y="2298259"/>
            <a:ext cx="331328" cy="331328"/>
          </a:xfrm>
          <a:prstGeom prst="rect">
            <a:avLst/>
          </a:prstGeom>
        </p:spPr>
      </p:pic>
      <p:sp>
        <p:nvSpPr>
          <p:cNvPr id="28" name="Rettangolo 27">
            <a:extLst>
              <a:ext uri="{FF2B5EF4-FFF2-40B4-BE49-F238E27FC236}">
                <a16:creationId xmlns:a16="http://schemas.microsoft.com/office/drawing/2014/main" id="{351471A8-F8C9-46CF-B75D-FD4F2CC60453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5</a:t>
            </a:r>
            <a:endParaRPr lang="it-IT" sz="1200" dirty="0">
              <a:solidFill>
                <a:srgbClr val="C00000"/>
              </a:solidFill>
              <a:latin typeface="+mj-lt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64474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3E46DE-2AE3-44BE-963C-544CB7884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62711"/>
            <a:ext cx="10515600" cy="1325562"/>
          </a:xfrm>
        </p:spPr>
        <p:txBody>
          <a:bodyPr/>
          <a:lstStyle/>
          <a:p>
            <a:pPr algn="ctr"/>
            <a:r>
              <a:rPr lang="it-IT" dirty="0"/>
              <a:t>ROFF (</a:t>
            </a:r>
            <a:r>
              <a:rPr lang="it-IT" dirty="0" err="1"/>
              <a:t>RObust</a:t>
            </a:r>
            <a:r>
              <a:rPr lang="it-IT" dirty="0"/>
              <a:t> Fast Forwarding)</a:t>
            </a:r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4A21C4C2-B9B3-4794-BE3E-0CF3C08716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2286" y="860303"/>
            <a:ext cx="10057660" cy="3543746"/>
          </a:xfrm>
        </p:spPr>
        <p:txBody>
          <a:bodyPr>
            <a:normAutofit/>
          </a:bodyPr>
          <a:lstStyle/>
          <a:p>
            <a:r>
              <a:rPr lang="it-IT" dirty="0"/>
              <a:t>Multi-hop </a:t>
            </a:r>
            <a:r>
              <a:rPr lang="it-IT" b="1" dirty="0" err="1"/>
              <a:t>deterministic</a:t>
            </a:r>
            <a:r>
              <a:rPr lang="it-IT" dirty="0"/>
              <a:t> delay-</a:t>
            </a:r>
            <a:r>
              <a:rPr lang="it-IT" dirty="0" err="1"/>
              <a:t>based</a:t>
            </a:r>
            <a:r>
              <a:rPr lang="it-IT" dirty="0"/>
              <a:t> broadcasting </a:t>
            </a:r>
            <a:r>
              <a:rPr lang="it-IT" dirty="0" err="1"/>
              <a:t>protocol</a:t>
            </a:r>
            <a:endParaRPr lang="it-IT" dirty="0"/>
          </a:p>
          <a:p>
            <a:r>
              <a:rPr lang="it-IT" dirty="0" err="1"/>
              <a:t>Deterministically</a:t>
            </a:r>
            <a:r>
              <a:rPr lang="it-IT" dirty="0"/>
              <a:t> </a:t>
            </a:r>
            <a:r>
              <a:rPr lang="it-IT" dirty="0" err="1"/>
              <a:t>defines</a:t>
            </a:r>
            <a:r>
              <a:rPr lang="it-IT" dirty="0"/>
              <a:t> the </a:t>
            </a:r>
            <a:r>
              <a:rPr lang="it-IT" dirty="0" err="1"/>
              <a:t>farthest</a:t>
            </a:r>
            <a:r>
              <a:rPr lang="it-IT" dirty="0"/>
              <a:t> </a:t>
            </a:r>
            <a:r>
              <a:rPr lang="it-IT" dirty="0" err="1"/>
              <a:t>forwarder</a:t>
            </a:r>
            <a:endParaRPr lang="it-IT" dirty="0"/>
          </a:p>
          <a:p>
            <a:r>
              <a:rPr lang="it-IT" dirty="0" err="1"/>
              <a:t>Estimation</a:t>
            </a:r>
            <a:r>
              <a:rPr lang="it-IT" dirty="0"/>
              <a:t> </a:t>
            </a:r>
            <a:r>
              <a:rPr lang="it-IT" dirty="0" err="1"/>
              <a:t>Phase</a:t>
            </a:r>
            <a:r>
              <a:rPr lang="it-IT" dirty="0"/>
              <a:t>:</a:t>
            </a:r>
          </a:p>
          <a:p>
            <a:pPr lvl="1"/>
            <a:r>
              <a:rPr lang="it-IT" b="1" dirty="0" err="1"/>
              <a:t>Each</a:t>
            </a:r>
            <a:r>
              <a:rPr lang="it-IT" b="1" dirty="0"/>
              <a:t> </a:t>
            </a:r>
            <a:r>
              <a:rPr lang="it-IT" b="1" dirty="0" err="1"/>
              <a:t>vehicle</a:t>
            </a:r>
            <a:r>
              <a:rPr lang="it-IT" b="1" dirty="0"/>
              <a:t> </a:t>
            </a:r>
            <a:r>
              <a:rPr lang="it-IT" dirty="0" err="1"/>
              <a:t>sends</a:t>
            </a:r>
            <a:r>
              <a:rPr lang="it-IT" dirty="0"/>
              <a:t> a Hello Message </a:t>
            </a:r>
            <a:r>
              <a:rPr lang="it-IT" dirty="0" err="1"/>
              <a:t>every</a:t>
            </a:r>
            <a:r>
              <a:rPr lang="it-IT" dirty="0"/>
              <a:t> </a:t>
            </a:r>
            <a:r>
              <a:rPr lang="it-IT" i="1" dirty="0" err="1"/>
              <a:t>BeaconInterval</a:t>
            </a:r>
            <a:r>
              <a:rPr lang="it-IT" i="1" dirty="0"/>
              <a:t> </a:t>
            </a:r>
            <a:r>
              <a:rPr lang="it-IT" dirty="0"/>
              <a:t>(e.g., 100ms)</a:t>
            </a:r>
          </a:p>
          <a:p>
            <a:pPr lvl="1"/>
            <a:r>
              <a:rPr lang="it-IT" dirty="0" err="1"/>
              <a:t>Neighborhood</a:t>
            </a:r>
            <a:r>
              <a:rPr lang="it-IT" dirty="0"/>
              <a:t> </a:t>
            </a:r>
            <a:r>
              <a:rPr lang="it-IT" dirty="0" err="1"/>
              <a:t>discovery</a:t>
            </a:r>
            <a:r>
              <a:rPr lang="it-IT" dirty="0"/>
              <a:t> </a:t>
            </a:r>
            <a:r>
              <a:rPr lang="it-IT" dirty="0" err="1"/>
              <a:t>process</a:t>
            </a:r>
            <a:endParaRPr lang="it-IT" dirty="0"/>
          </a:p>
          <a:p>
            <a:pPr lvl="1"/>
            <a:r>
              <a:rPr lang="it-IT" dirty="0" err="1"/>
              <a:t>Each</a:t>
            </a:r>
            <a:r>
              <a:rPr lang="it-IT" dirty="0"/>
              <a:t> </a:t>
            </a:r>
            <a:r>
              <a:rPr lang="it-IT" dirty="0" err="1"/>
              <a:t>vehicle</a:t>
            </a:r>
            <a:r>
              <a:rPr lang="it-IT" dirty="0"/>
              <a:t> builds a </a:t>
            </a:r>
            <a:r>
              <a:rPr lang="it-IT" dirty="0" err="1"/>
              <a:t>Neighbor</a:t>
            </a:r>
            <a:r>
              <a:rPr lang="it-IT" dirty="0"/>
              <a:t> </a:t>
            </a:r>
            <a:r>
              <a:rPr lang="it-IT" dirty="0" err="1"/>
              <a:t>Table</a:t>
            </a:r>
            <a:r>
              <a:rPr lang="it-IT" dirty="0"/>
              <a:t> (NBT) with one entry for </a:t>
            </a:r>
            <a:r>
              <a:rPr lang="it-IT" dirty="0" err="1"/>
              <a:t>each</a:t>
            </a:r>
            <a:r>
              <a:rPr lang="it-IT" dirty="0"/>
              <a:t> </a:t>
            </a:r>
            <a:r>
              <a:rPr lang="it-IT" dirty="0" err="1"/>
              <a:t>neighbor</a:t>
            </a:r>
            <a:endParaRPr lang="it-IT" dirty="0"/>
          </a:p>
          <a:p>
            <a:r>
              <a:rPr lang="it-IT" dirty="0"/>
              <a:t>Broadcast </a:t>
            </a:r>
            <a:r>
              <a:rPr lang="it-IT" dirty="0" err="1"/>
              <a:t>Phase</a:t>
            </a:r>
            <a:r>
              <a:rPr lang="it-IT" dirty="0"/>
              <a:t>:</a:t>
            </a:r>
          </a:p>
          <a:p>
            <a:pPr lvl="1"/>
            <a:endParaRPr lang="it-IT" dirty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5653B3E0-CC93-4DC8-AAF4-6583228918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364" y="4245845"/>
            <a:ext cx="802431" cy="802431"/>
          </a:xfrm>
          <a:prstGeom prst="rect">
            <a:avLst/>
          </a:prstGeom>
        </p:spPr>
      </p:pic>
      <p:sp>
        <p:nvSpPr>
          <p:cNvPr id="9" name="Ovale 8">
            <a:extLst>
              <a:ext uri="{FF2B5EF4-FFF2-40B4-BE49-F238E27FC236}">
                <a16:creationId xmlns:a16="http://schemas.microsoft.com/office/drawing/2014/main" id="{788A6F57-F5F1-458C-820B-A1020195F74B}"/>
              </a:ext>
            </a:extLst>
          </p:cNvPr>
          <p:cNvSpPr/>
          <p:nvPr/>
        </p:nvSpPr>
        <p:spPr>
          <a:xfrm>
            <a:off x="434908" y="4180528"/>
            <a:ext cx="11303520" cy="1138335"/>
          </a:xfrm>
          <a:prstGeom prst="ellipse">
            <a:avLst/>
          </a:prstGeom>
          <a:noFill/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65C4C726-AE31-43D9-BD4E-41EE5A7741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6717" y="4245844"/>
            <a:ext cx="802431" cy="802431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EC3593CE-519B-447D-91D4-762C35A10C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6356" y="4245844"/>
            <a:ext cx="802431" cy="802431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86466AB5-75BF-4B96-A665-9659258BBF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4105" y="4245844"/>
            <a:ext cx="802431" cy="802431"/>
          </a:xfrm>
          <a:prstGeom prst="rect">
            <a:avLst/>
          </a:prstGeom>
        </p:spPr>
      </p:pic>
      <p:sp>
        <p:nvSpPr>
          <p:cNvPr id="15" name="Segnaposto contenuto 2">
            <a:extLst>
              <a:ext uri="{FF2B5EF4-FFF2-40B4-BE49-F238E27FC236}">
                <a16:creationId xmlns:a16="http://schemas.microsoft.com/office/drawing/2014/main" id="{2F5B9E81-E11B-499B-A500-CAADB6D0F22E}"/>
              </a:ext>
            </a:extLst>
          </p:cNvPr>
          <p:cNvSpPr txBox="1">
            <a:spLocks/>
          </p:cNvSpPr>
          <p:nvPr/>
        </p:nvSpPr>
        <p:spPr>
          <a:xfrm>
            <a:off x="1482006" y="4644757"/>
            <a:ext cx="399145" cy="50846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dirty="0"/>
              <a:t>A</a:t>
            </a:r>
          </a:p>
        </p:txBody>
      </p:sp>
      <p:sp>
        <p:nvSpPr>
          <p:cNvPr id="16" name="Segnaposto contenuto 2">
            <a:extLst>
              <a:ext uri="{FF2B5EF4-FFF2-40B4-BE49-F238E27FC236}">
                <a16:creationId xmlns:a16="http://schemas.microsoft.com/office/drawing/2014/main" id="{9AE1A9B5-CA39-4A06-85DD-127B4195AD4F}"/>
              </a:ext>
            </a:extLst>
          </p:cNvPr>
          <p:cNvSpPr txBox="1">
            <a:spLocks/>
          </p:cNvSpPr>
          <p:nvPr/>
        </p:nvSpPr>
        <p:spPr>
          <a:xfrm>
            <a:off x="4216783" y="4644757"/>
            <a:ext cx="399145" cy="50846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dirty="0"/>
              <a:t>B</a:t>
            </a:r>
          </a:p>
        </p:txBody>
      </p:sp>
      <p:sp>
        <p:nvSpPr>
          <p:cNvPr id="17" name="Segnaposto contenuto 2">
            <a:extLst>
              <a:ext uri="{FF2B5EF4-FFF2-40B4-BE49-F238E27FC236}">
                <a16:creationId xmlns:a16="http://schemas.microsoft.com/office/drawing/2014/main" id="{12362254-0260-4589-B40F-B3B2036C05F4}"/>
              </a:ext>
            </a:extLst>
          </p:cNvPr>
          <p:cNvSpPr txBox="1">
            <a:spLocks/>
          </p:cNvSpPr>
          <p:nvPr/>
        </p:nvSpPr>
        <p:spPr>
          <a:xfrm>
            <a:off x="6768204" y="4644757"/>
            <a:ext cx="399145" cy="50846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dirty="0"/>
              <a:t>C</a:t>
            </a:r>
          </a:p>
        </p:txBody>
      </p:sp>
      <p:sp>
        <p:nvSpPr>
          <p:cNvPr id="18" name="Segnaposto contenuto 2">
            <a:extLst>
              <a:ext uri="{FF2B5EF4-FFF2-40B4-BE49-F238E27FC236}">
                <a16:creationId xmlns:a16="http://schemas.microsoft.com/office/drawing/2014/main" id="{B3AB5E3B-2538-4A01-B370-44C1A51F147E}"/>
              </a:ext>
            </a:extLst>
          </p:cNvPr>
          <p:cNvSpPr txBox="1">
            <a:spLocks/>
          </p:cNvSpPr>
          <p:nvPr/>
        </p:nvSpPr>
        <p:spPr>
          <a:xfrm>
            <a:off x="9307282" y="4644757"/>
            <a:ext cx="399145" cy="50846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dirty="0"/>
              <a:t>D</a:t>
            </a:r>
          </a:p>
        </p:txBody>
      </p:sp>
      <p:graphicFrame>
        <p:nvGraphicFramePr>
          <p:cNvPr id="19" name="Tabella 18">
            <a:extLst>
              <a:ext uri="{FF2B5EF4-FFF2-40B4-BE49-F238E27FC236}">
                <a16:creationId xmlns:a16="http://schemas.microsoft.com/office/drawing/2014/main" id="{AB2562D6-64EC-4AFF-A63B-2CE15DE237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2648488"/>
              </p:ext>
            </p:extLst>
          </p:nvPr>
        </p:nvGraphicFramePr>
        <p:xfrm>
          <a:off x="567604" y="5403650"/>
          <a:ext cx="10181260" cy="7416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545315">
                  <a:extLst>
                    <a:ext uri="{9D8B030D-6E8A-4147-A177-3AD203B41FA5}">
                      <a16:colId xmlns:a16="http://schemas.microsoft.com/office/drawing/2014/main" val="1761632785"/>
                    </a:ext>
                  </a:extLst>
                </a:gridCol>
                <a:gridCol w="2545315">
                  <a:extLst>
                    <a:ext uri="{9D8B030D-6E8A-4147-A177-3AD203B41FA5}">
                      <a16:colId xmlns:a16="http://schemas.microsoft.com/office/drawing/2014/main" val="3674585878"/>
                    </a:ext>
                  </a:extLst>
                </a:gridCol>
                <a:gridCol w="2545315">
                  <a:extLst>
                    <a:ext uri="{9D8B030D-6E8A-4147-A177-3AD203B41FA5}">
                      <a16:colId xmlns:a16="http://schemas.microsoft.com/office/drawing/2014/main" val="3162236839"/>
                    </a:ext>
                  </a:extLst>
                </a:gridCol>
                <a:gridCol w="2545315">
                  <a:extLst>
                    <a:ext uri="{9D8B030D-6E8A-4147-A177-3AD203B41FA5}">
                      <a16:colId xmlns:a16="http://schemas.microsoft.com/office/drawing/2014/main" val="18132811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t-IT" dirty="0" err="1"/>
                        <a:t>Priority</a:t>
                      </a:r>
                      <a:endParaRPr lang="it-IT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3653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 err="1">
                          <a:solidFill>
                            <a:schemeClr val="tx1"/>
                          </a:solidFill>
                        </a:rPr>
                        <a:t>Waiting</a:t>
                      </a:r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 time</a:t>
                      </a:r>
                      <a:endParaRPr lang="it-IT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1</a:t>
                      </a:r>
                      <a:endParaRPr lang="it-IT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7830378"/>
                  </a:ext>
                </a:extLst>
              </a:tr>
            </a:tbl>
          </a:graphicData>
        </a:graphic>
      </p:graphicFrame>
      <p:pic>
        <p:nvPicPr>
          <p:cNvPr id="20" name="Immagine 19">
            <a:extLst>
              <a:ext uri="{FF2B5EF4-FFF2-40B4-BE49-F238E27FC236}">
                <a16:creationId xmlns:a16="http://schemas.microsoft.com/office/drawing/2014/main" id="{69C37506-58B1-4186-BA84-ED642300F5D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lumMod val="60000"/>
                <a:lumOff val="4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1893" y="2088209"/>
            <a:ext cx="331327" cy="331327"/>
          </a:xfrm>
          <a:prstGeom prst="rect">
            <a:avLst/>
          </a:prstGeom>
        </p:spPr>
      </p:pic>
      <p:pic>
        <p:nvPicPr>
          <p:cNvPr id="21" name="Immagine 20">
            <a:extLst>
              <a:ext uri="{FF2B5EF4-FFF2-40B4-BE49-F238E27FC236}">
                <a16:creationId xmlns:a16="http://schemas.microsoft.com/office/drawing/2014/main" id="{DFF4CEAF-FDE5-4318-B304-0140E00F4A5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lumMod val="60000"/>
                <a:lumOff val="4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6591" y="2773225"/>
            <a:ext cx="331327" cy="331327"/>
          </a:xfrm>
          <a:prstGeom prst="rect">
            <a:avLst/>
          </a:prstGeom>
        </p:spPr>
      </p:pic>
      <p:pic>
        <p:nvPicPr>
          <p:cNvPr id="22" name="Immagine 21">
            <a:extLst>
              <a:ext uri="{FF2B5EF4-FFF2-40B4-BE49-F238E27FC236}">
                <a16:creationId xmlns:a16="http://schemas.microsoft.com/office/drawing/2014/main" id="{532A2714-2FBE-4269-B79D-DE9394C60A2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lumMod val="60000"/>
                <a:lumOff val="4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6535" y="1996224"/>
            <a:ext cx="331327" cy="331327"/>
          </a:xfrm>
          <a:prstGeom prst="rect">
            <a:avLst/>
          </a:prstGeom>
        </p:spPr>
      </p:pic>
      <p:pic>
        <p:nvPicPr>
          <p:cNvPr id="23" name="Immagine 22">
            <a:extLst>
              <a:ext uri="{FF2B5EF4-FFF2-40B4-BE49-F238E27FC236}">
                <a16:creationId xmlns:a16="http://schemas.microsoft.com/office/drawing/2014/main" id="{738D4A1A-3D92-4DD1-B2CB-1622F35AA954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lumMod val="60000"/>
                <a:lumOff val="4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6702" y="2854217"/>
            <a:ext cx="331327" cy="331327"/>
          </a:xfrm>
          <a:prstGeom prst="rect">
            <a:avLst/>
          </a:prstGeom>
        </p:spPr>
      </p:pic>
      <p:pic>
        <p:nvPicPr>
          <p:cNvPr id="24" name="Immagine 23">
            <a:extLst>
              <a:ext uri="{FF2B5EF4-FFF2-40B4-BE49-F238E27FC236}">
                <a16:creationId xmlns:a16="http://schemas.microsoft.com/office/drawing/2014/main" id="{D5FA3484-B3F1-40AD-A7AD-11599AD7F8E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lumMod val="60000"/>
                <a:lumOff val="4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218" y="2490707"/>
            <a:ext cx="331327" cy="331327"/>
          </a:xfrm>
          <a:prstGeom prst="rect">
            <a:avLst/>
          </a:prstGeom>
        </p:spPr>
      </p:pic>
      <p:sp>
        <p:nvSpPr>
          <p:cNvPr id="25" name="Ovale 24">
            <a:extLst>
              <a:ext uri="{FF2B5EF4-FFF2-40B4-BE49-F238E27FC236}">
                <a16:creationId xmlns:a16="http://schemas.microsoft.com/office/drawing/2014/main" id="{38B211CF-7BFA-4669-84FA-571177F3370D}"/>
              </a:ext>
            </a:extLst>
          </p:cNvPr>
          <p:cNvSpPr/>
          <p:nvPr/>
        </p:nvSpPr>
        <p:spPr>
          <a:xfrm>
            <a:off x="9632631" y="1703627"/>
            <a:ext cx="2168500" cy="1905486"/>
          </a:xfrm>
          <a:prstGeom prst="ellipse">
            <a:avLst/>
          </a:prstGeom>
          <a:noFill/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6" name="Elemento grafico 25" descr="Busta">
            <a:extLst>
              <a:ext uri="{FF2B5EF4-FFF2-40B4-BE49-F238E27FC236}">
                <a16:creationId xmlns:a16="http://schemas.microsoft.com/office/drawing/2014/main" id="{B90E4ED4-1130-432F-8FA0-514CD17C0F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51217" y="2298259"/>
            <a:ext cx="331328" cy="331328"/>
          </a:xfrm>
          <a:prstGeom prst="rect">
            <a:avLst/>
          </a:prstGeom>
        </p:spPr>
      </p:pic>
      <p:pic>
        <p:nvPicPr>
          <p:cNvPr id="27" name="Elemento grafico 26" descr="Busta">
            <a:extLst>
              <a:ext uri="{FF2B5EF4-FFF2-40B4-BE49-F238E27FC236}">
                <a16:creationId xmlns:a16="http://schemas.microsoft.com/office/drawing/2014/main" id="{EA9649E5-9DB2-4A8D-A86F-FFB0658A5F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107935" y="2539653"/>
            <a:ext cx="331328" cy="331328"/>
          </a:xfrm>
          <a:prstGeom prst="rect">
            <a:avLst/>
          </a:prstGeom>
        </p:spPr>
      </p:pic>
      <p:pic>
        <p:nvPicPr>
          <p:cNvPr id="28" name="Elemento grafico 27" descr="Busta">
            <a:extLst>
              <a:ext uri="{FF2B5EF4-FFF2-40B4-BE49-F238E27FC236}">
                <a16:creationId xmlns:a16="http://schemas.microsoft.com/office/drawing/2014/main" id="{7A76450E-5C5E-4097-9984-4DE2FE5321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56534" y="1774594"/>
            <a:ext cx="331328" cy="331328"/>
          </a:xfrm>
          <a:prstGeom prst="rect">
            <a:avLst/>
          </a:prstGeom>
        </p:spPr>
      </p:pic>
      <p:pic>
        <p:nvPicPr>
          <p:cNvPr id="29" name="Elemento grafico 28" descr="Busta">
            <a:extLst>
              <a:ext uri="{FF2B5EF4-FFF2-40B4-BE49-F238E27FC236}">
                <a16:creationId xmlns:a16="http://schemas.microsoft.com/office/drawing/2014/main" id="{6252B305-5B4D-433E-AF3B-B2D7E7FC7C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129365" y="1862304"/>
            <a:ext cx="331328" cy="331328"/>
          </a:xfrm>
          <a:prstGeom prst="rect">
            <a:avLst/>
          </a:prstGeom>
        </p:spPr>
      </p:pic>
      <p:pic>
        <p:nvPicPr>
          <p:cNvPr id="30" name="Elemento grafico 29" descr="Busta">
            <a:extLst>
              <a:ext uri="{FF2B5EF4-FFF2-40B4-BE49-F238E27FC236}">
                <a16:creationId xmlns:a16="http://schemas.microsoft.com/office/drawing/2014/main" id="{D59B2B8C-FC6F-42C9-86F5-A31C8DD7A8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957973" y="2595355"/>
            <a:ext cx="331328" cy="331328"/>
          </a:xfrm>
          <a:prstGeom prst="rect">
            <a:avLst/>
          </a:prstGeom>
        </p:spPr>
      </p:pic>
      <p:sp>
        <p:nvSpPr>
          <p:cNvPr id="31" name="Rettangolo 30">
            <a:extLst>
              <a:ext uri="{FF2B5EF4-FFF2-40B4-BE49-F238E27FC236}">
                <a16:creationId xmlns:a16="http://schemas.microsoft.com/office/drawing/2014/main" id="{A29C0876-CEE0-47AA-87FA-E325DEEAC980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20473885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3E46DE-2AE3-44BE-963C-544CB7884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62711"/>
            <a:ext cx="10515600" cy="1325562"/>
          </a:xfrm>
        </p:spPr>
        <p:txBody>
          <a:bodyPr/>
          <a:lstStyle/>
          <a:p>
            <a:pPr algn="ctr"/>
            <a:r>
              <a:rPr lang="it-IT" dirty="0"/>
              <a:t>MY CONTRIBUTIONS</a:t>
            </a:r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4A21C4C2-B9B3-4794-BE3E-0CF3C08716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1953" y="1059650"/>
            <a:ext cx="10261847" cy="4589309"/>
          </a:xfrm>
        </p:spPr>
        <p:txBody>
          <a:bodyPr>
            <a:normAutofit/>
          </a:bodyPr>
          <a:lstStyle/>
          <a:p>
            <a:r>
              <a:rPr lang="it-IT" dirty="0" err="1"/>
              <a:t>Improvements</a:t>
            </a:r>
            <a:r>
              <a:rPr lang="it-IT" dirty="0"/>
              <a:t> to Fast-Broadcast</a:t>
            </a:r>
          </a:p>
          <a:p>
            <a:r>
              <a:rPr lang="it-IT" dirty="0" err="1"/>
              <a:t>Implementation</a:t>
            </a:r>
            <a:r>
              <a:rPr lang="it-IT" dirty="0"/>
              <a:t> and extension to 2D and 3D </a:t>
            </a:r>
            <a:r>
              <a:rPr lang="it-IT" dirty="0" err="1"/>
              <a:t>scenarios</a:t>
            </a:r>
            <a:r>
              <a:rPr lang="it-IT" dirty="0"/>
              <a:t> of ROFF</a:t>
            </a:r>
          </a:p>
          <a:p>
            <a:r>
              <a:rPr lang="it-IT" dirty="0"/>
              <a:t>Evaluation and </a:t>
            </a:r>
            <a:r>
              <a:rPr lang="it-IT" dirty="0" err="1"/>
              <a:t>comparison</a:t>
            </a:r>
            <a:r>
              <a:rPr lang="it-IT" dirty="0"/>
              <a:t> of Fast-Broadcast and ROFF </a:t>
            </a:r>
            <a:r>
              <a:rPr lang="it-IT" dirty="0" err="1"/>
              <a:t>through</a:t>
            </a:r>
            <a:r>
              <a:rPr lang="it-IT" dirty="0"/>
              <a:t> </a:t>
            </a:r>
            <a:r>
              <a:rPr lang="it-IT" dirty="0" err="1"/>
              <a:t>simulations</a:t>
            </a:r>
            <a:endParaRPr lang="it-IT" dirty="0"/>
          </a:p>
          <a:p>
            <a:pPr lvl="1"/>
            <a:r>
              <a:rPr lang="it-IT" dirty="0"/>
              <a:t>Urban </a:t>
            </a:r>
            <a:r>
              <a:rPr lang="it-IT" dirty="0" err="1"/>
              <a:t>scenarios</a:t>
            </a:r>
            <a:r>
              <a:rPr lang="it-IT" dirty="0"/>
              <a:t> with and </a:t>
            </a:r>
            <a:r>
              <a:rPr lang="it-IT" dirty="0" err="1"/>
              <a:t>without</a:t>
            </a:r>
            <a:r>
              <a:rPr lang="it-IT" dirty="0"/>
              <a:t> buildings</a:t>
            </a:r>
          </a:p>
          <a:p>
            <a:r>
              <a:rPr lang="it-IT" dirty="0" err="1"/>
              <a:t>Proposal</a:t>
            </a:r>
            <a:r>
              <a:rPr lang="it-IT" dirty="0"/>
              <a:t> of extension to exploit road </a:t>
            </a:r>
            <a:r>
              <a:rPr lang="it-IT" dirty="0" err="1"/>
              <a:t>junctions</a:t>
            </a:r>
            <a:r>
              <a:rPr lang="it-IT" dirty="0"/>
              <a:t> to </a:t>
            </a:r>
            <a:r>
              <a:rPr lang="it-IT" dirty="0" err="1"/>
              <a:t>increase</a:t>
            </a:r>
            <a:r>
              <a:rPr lang="it-IT" dirty="0"/>
              <a:t> </a:t>
            </a:r>
            <a:r>
              <a:rPr lang="it-IT" dirty="0" err="1"/>
              <a:t>message</a:t>
            </a:r>
            <a:r>
              <a:rPr lang="it-IT" dirty="0"/>
              <a:t> delivery </a:t>
            </a:r>
            <a:r>
              <a:rPr lang="it-IT" dirty="0" err="1"/>
              <a:t>ratios</a:t>
            </a:r>
            <a:endParaRPr lang="it-IT" dirty="0"/>
          </a:p>
          <a:p>
            <a:pPr lvl="1"/>
            <a:r>
              <a:rPr lang="it-IT" b="1" dirty="0"/>
              <a:t>SJ-Fast-Broadcast</a:t>
            </a:r>
            <a:r>
              <a:rPr lang="it-IT" dirty="0"/>
              <a:t> and </a:t>
            </a:r>
            <a:r>
              <a:rPr lang="it-IT" b="1" dirty="0"/>
              <a:t>SJ-ROFF </a:t>
            </a:r>
            <a:r>
              <a:rPr lang="it-IT" dirty="0"/>
              <a:t>(SJ=Smart Junction)</a:t>
            </a:r>
            <a:endParaRPr lang="it-IT" b="1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5562FAD7-C60A-4825-8611-AE3DEC8092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4531" y="3875612"/>
            <a:ext cx="2995126" cy="2388969"/>
          </a:xfrm>
          <a:prstGeom prst="rect">
            <a:avLst/>
          </a:prstGeom>
        </p:spPr>
      </p:pic>
      <p:sp>
        <p:nvSpPr>
          <p:cNvPr id="8" name="Rettangolo 7">
            <a:extLst>
              <a:ext uri="{FF2B5EF4-FFF2-40B4-BE49-F238E27FC236}">
                <a16:creationId xmlns:a16="http://schemas.microsoft.com/office/drawing/2014/main" id="{2C08C43C-C45E-4C34-A8F3-078C51A70CD1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7</a:t>
            </a:r>
            <a:endParaRPr lang="it-IT" sz="1200" dirty="0">
              <a:solidFill>
                <a:srgbClr val="C00000"/>
              </a:solidFill>
              <a:latin typeface="+mj-lt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62233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3E46DE-2AE3-44BE-963C-544CB7884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62711"/>
            <a:ext cx="10515600" cy="1325562"/>
          </a:xfrm>
        </p:spPr>
        <p:txBody>
          <a:bodyPr>
            <a:normAutofit/>
          </a:bodyPr>
          <a:lstStyle/>
          <a:p>
            <a:pPr algn="ctr"/>
            <a:r>
              <a:rPr lang="it-IT" dirty="0"/>
              <a:t>SIMULATIONS – SCENARIOS AND METRICS</a:t>
            </a:r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4A21C4C2-B9B3-4794-BE3E-0CF3C08716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1643" y="1174077"/>
            <a:ext cx="5588540" cy="668026"/>
          </a:xfrm>
        </p:spPr>
        <p:txBody>
          <a:bodyPr>
            <a:normAutofit/>
          </a:bodyPr>
          <a:lstStyle/>
          <a:p>
            <a:r>
              <a:rPr lang="it-IT" dirty="0" err="1"/>
              <a:t>Several</a:t>
            </a:r>
            <a:r>
              <a:rPr lang="it-IT" dirty="0"/>
              <a:t> </a:t>
            </a:r>
            <a:r>
              <a:rPr lang="it-IT" dirty="0" err="1"/>
              <a:t>scenarios</a:t>
            </a:r>
            <a:r>
              <a:rPr lang="it-IT" dirty="0"/>
              <a:t> of </a:t>
            </a:r>
            <a:r>
              <a:rPr lang="it-IT" dirty="0" err="1"/>
              <a:t>increasing</a:t>
            </a:r>
            <a:r>
              <a:rPr lang="it-IT" dirty="0"/>
              <a:t> </a:t>
            </a:r>
            <a:r>
              <a:rPr lang="it-IT" dirty="0" err="1"/>
              <a:t>complexity</a:t>
            </a:r>
            <a:endParaRPr lang="it-IT" dirty="0"/>
          </a:p>
          <a:p>
            <a:pPr lvl="1"/>
            <a:endParaRPr lang="it-IT" dirty="0"/>
          </a:p>
        </p:txBody>
      </p:sp>
      <p:graphicFrame>
        <p:nvGraphicFramePr>
          <p:cNvPr id="3" name="Tabella 2">
            <a:extLst>
              <a:ext uri="{FF2B5EF4-FFF2-40B4-BE49-F238E27FC236}">
                <a16:creationId xmlns:a16="http://schemas.microsoft.com/office/drawing/2014/main" id="{61DF1502-5565-4FDF-B45B-D421FDFBCB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42984"/>
              </p:ext>
            </p:extLst>
          </p:nvPr>
        </p:nvGraphicFramePr>
        <p:xfrm>
          <a:off x="531676" y="1907665"/>
          <a:ext cx="5705519" cy="2753113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671747">
                  <a:extLst>
                    <a:ext uri="{9D8B030D-6E8A-4147-A177-3AD203B41FA5}">
                      <a16:colId xmlns:a16="http://schemas.microsoft.com/office/drawing/2014/main" val="2431431013"/>
                    </a:ext>
                  </a:extLst>
                </a:gridCol>
                <a:gridCol w="762972">
                  <a:extLst>
                    <a:ext uri="{9D8B030D-6E8A-4147-A177-3AD203B41FA5}">
                      <a16:colId xmlns:a16="http://schemas.microsoft.com/office/drawing/2014/main" val="2147857952"/>
                    </a:ext>
                  </a:extLst>
                </a:gridCol>
                <a:gridCol w="1196155">
                  <a:extLst>
                    <a:ext uri="{9D8B030D-6E8A-4147-A177-3AD203B41FA5}">
                      <a16:colId xmlns:a16="http://schemas.microsoft.com/office/drawing/2014/main" val="2316241057"/>
                    </a:ext>
                  </a:extLst>
                </a:gridCol>
                <a:gridCol w="1074645">
                  <a:extLst>
                    <a:ext uri="{9D8B030D-6E8A-4147-A177-3AD203B41FA5}">
                      <a16:colId xmlns:a16="http://schemas.microsoft.com/office/drawing/2014/main" val="788923614"/>
                    </a:ext>
                  </a:extLst>
                </a:gridCol>
              </a:tblGrid>
              <a:tr h="465790">
                <a:tc>
                  <a:txBody>
                    <a:bodyPr/>
                    <a:lstStyle/>
                    <a:p>
                      <a:r>
                        <a:rPr lang="it-IT" dirty="0"/>
                        <a:t>Scenario 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Type</a:t>
                      </a:r>
                      <a:endParaRPr lang="it-IT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Buildings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Drones</a:t>
                      </a:r>
                      <a:endParaRPr lang="it-IT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73864477"/>
                  </a:ext>
                </a:extLst>
              </a:tr>
              <a:tr h="465790">
                <a:tc>
                  <a:txBody>
                    <a:bodyPr/>
                    <a:lstStyle/>
                    <a:p>
                      <a:r>
                        <a:rPr lang="it-IT" dirty="0" err="1"/>
                        <a:t>Platoon</a:t>
                      </a:r>
                      <a:endParaRPr lang="it-IT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1D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1550637"/>
                  </a:ext>
                </a:extLst>
              </a:tr>
              <a:tr h="465790">
                <a:tc>
                  <a:txBody>
                    <a:bodyPr/>
                    <a:lstStyle/>
                    <a:p>
                      <a:r>
                        <a:rPr lang="it-IT" dirty="0" err="1"/>
                        <a:t>Grid</a:t>
                      </a:r>
                      <a:endParaRPr lang="it-IT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2D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9011623"/>
                  </a:ext>
                </a:extLst>
              </a:tr>
              <a:tr h="465790">
                <a:tc>
                  <a:txBody>
                    <a:bodyPr/>
                    <a:lstStyle/>
                    <a:p>
                      <a:r>
                        <a:rPr lang="it-IT" dirty="0"/>
                        <a:t>Los Angeles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2D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0363005"/>
                  </a:ext>
                </a:extLst>
              </a:tr>
              <a:tr h="465790">
                <a:tc>
                  <a:txBody>
                    <a:bodyPr/>
                    <a:lstStyle/>
                    <a:p>
                      <a:r>
                        <a:rPr lang="it-IT" b="1" dirty="0" err="1"/>
                        <a:t>Padua</a:t>
                      </a:r>
                      <a:endParaRPr lang="it-IT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2D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8483290"/>
                  </a:ext>
                </a:extLst>
              </a:tr>
              <a:tr h="424163">
                <a:tc>
                  <a:txBody>
                    <a:bodyPr/>
                    <a:lstStyle/>
                    <a:p>
                      <a:r>
                        <a:rPr lang="it-IT" b="1" dirty="0"/>
                        <a:t>Los Angeles smart 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3D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3031818"/>
                  </a:ext>
                </a:extLst>
              </a:tr>
            </a:tbl>
          </a:graphicData>
        </a:graphic>
      </p:graphicFrame>
      <p:pic>
        <p:nvPicPr>
          <p:cNvPr id="9" name="Elemento grafico 8" descr="Chiudi">
            <a:extLst>
              <a:ext uri="{FF2B5EF4-FFF2-40B4-BE49-F238E27FC236}">
                <a16:creationId xmlns:a16="http://schemas.microsoft.com/office/drawing/2014/main" id="{31D5DB47-77FA-43E5-91DF-21A95AFBCB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63183" y="2336639"/>
            <a:ext cx="493080" cy="493080"/>
          </a:xfrm>
          <a:prstGeom prst="rect">
            <a:avLst/>
          </a:prstGeom>
        </p:spPr>
      </p:pic>
      <p:pic>
        <p:nvPicPr>
          <p:cNvPr id="12" name="Elemento grafico 11" descr="Segno di spunta">
            <a:extLst>
              <a:ext uri="{FF2B5EF4-FFF2-40B4-BE49-F238E27FC236}">
                <a16:creationId xmlns:a16="http://schemas.microsoft.com/office/drawing/2014/main" id="{B46357AC-5454-4BA8-BB69-172A892C2B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61145" y="2825998"/>
            <a:ext cx="451282" cy="451282"/>
          </a:xfrm>
          <a:prstGeom prst="rect">
            <a:avLst/>
          </a:prstGeom>
        </p:spPr>
      </p:pic>
      <p:pic>
        <p:nvPicPr>
          <p:cNvPr id="13" name="Elemento grafico 12" descr="Segno di spunta">
            <a:extLst>
              <a:ext uri="{FF2B5EF4-FFF2-40B4-BE49-F238E27FC236}">
                <a16:creationId xmlns:a16="http://schemas.microsoft.com/office/drawing/2014/main" id="{84550ACE-F3AA-4558-9A07-8499F1EF0C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61145" y="3323260"/>
            <a:ext cx="451282" cy="451282"/>
          </a:xfrm>
          <a:prstGeom prst="rect">
            <a:avLst/>
          </a:prstGeom>
        </p:spPr>
      </p:pic>
      <p:pic>
        <p:nvPicPr>
          <p:cNvPr id="14" name="Elemento grafico 13" descr="Segno di spunta">
            <a:extLst>
              <a:ext uri="{FF2B5EF4-FFF2-40B4-BE49-F238E27FC236}">
                <a16:creationId xmlns:a16="http://schemas.microsoft.com/office/drawing/2014/main" id="{C6FD9D38-D086-4D5C-9A38-9C0619D96D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61145" y="3761296"/>
            <a:ext cx="451282" cy="451282"/>
          </a:xfrm>
          <a:prstGeom prst="rect">
            <a:avLst/>
          </a:prstGeom>
        </p:spPr>
      </p:pic>
      <p:pic>
        <p:nvPicPr>
          <p:cNvPr id="15" name="Elemento grafico 14" descr="Segno di spunta">
            <a:extLst>
              <a:ext uri="{FF2B5EF4-FFF2-40B4-BE49-F238E27FC236}">
                <a16:creationId xmlns:a16="http://schemas.microsoft.com/office/drawing/2014/main" id="{854B4BC3-139D-466C-8F94-47603DA1EC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40246" y="4219021"/>
            <a:ext cx="451282" cy="451282"/>
          </a:xfrm>
          <a:prstGeom prst="rect">
            <a:avLst/>
          </a:prstGeom>
        </p:spPr>
      </p:pic>
      <p:pic>
        <p:nvPicPr>
          <p:cNvPr id="16" name="Elemento grafico 15" descr="Chiudi">
            <a:extLst>
              <a:ext uri="{FF2B5EF4-FFF2-40B4-BE49-F238E27FC236}">
                <a16:creationId xmlns:a16="http://schemas.microsoft.com/office/drawing/2014/main" id="{7FDA3916-B543-4F5E-B792-3531D5FD4B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63183" y="2833901"/>
            <a:ext cx="493080" cy="493080"/>
          </a:xfrm>
          <a:prstGeom prst="rect">
            <a:avLst/>
          </a:prstGeom>
        </p:spPr>
      </p:pic>
      <p:pic>
        <p:nvPicPr>
          <p:cNvPr id="17" name="Elemento grafico 16" descr="Chiudi">
            <a:extLst>
              <a:ext uri="{FF2B5EF4-FFF2-40B4-BE49-F238E27FC236}">
                <a16:creationId xmlns:a16="http://schemas.microsoft.com/office/drawing/2014/main" id="{3A58BCCE-24C2-4B27-B4D5-F252CAF8E4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63183" y="3267755"/>
            <a:ext cx="493080" cy="493080"/>
          </a:xfrm>
          <a:prstGeom prst="rect">
            <a:avLst/>
          </a:prstGeom>
        </p:spPr>
      </p:pic>
      <p:pic>
        <p:nvPicPr>
          <p:cNvPr id="18" name="Elemento grafico 17" descr="Chiudi">
            <a:extLst>
              <a:ext uri="{FF2B5EF4-FFF2-40B4-BE49-F238E27FC236}">
                <a16:creationId xmlns:a16="http://schemas.microsoft.com/office/drawing/2014/main" id="{0B4F1080-6A50-41B6-9260-06638E9F52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63183" y="3765017"/>
            <a:ext cx="493080" cy="493080"/>
          </a:xfrm>
          <a:prstGeom prst="rect">
            <a:avLst/>
          </a:prstGeom>
        </p:spPr>
      </p:pic>
      <p:pic>
        <p:nvPicPr>
          <p:cNvPr id="20" name="Elemento grafico 19" descr="Segno di spunta">
            <a:extLst>
              <a:ext uri="{FF2B5EF4-FFF2-40B4-BE49-F238E27FC236}">
                <a16:creationId xmlns:a16="http://schemas.microsoft.com/office/drawing/2014/main" id="{6ECAC6E3-5E52-4418-99DD-B75CCC1EDA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04981" y="4226817"/>
            <a:ext cx="451282" cy="451282"/>
          </a:xfrm>
          <a:prstGeom prst="rect">
            <a:avLst/>
          </a:prstGeom>
        </p:spPr>
      </p:pic>
      <p:pic>
        <p:nvPicPr>
          <p:cNvPr id="21" name="Elemento grafico 20" descr="Chiudi">
            <a:extLst>
              <a:ext uri="{FF2B5EF4-FFF2-40B4-BE49-F238E27FC236}">
                <a16:creationId xmlns:a16="http://schemas.microsoft.com/office/drawing/2014/main" id="{3461CBFB-4126-4B5E-806A-F734FCC9C1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40246" y="2332918"/>
            <a:ext cx="493080" cy="493080"/>
          </a:xfrm>
          <a:prstGeom prst="rect">
            <a:avLst/>
          </a:prstGeom>
        </p:spPr>
      </p:pic>
      <p:sp>
        <p:nvSpPr>
          <p:cNvPr id="22" name="Segnaposto contenuto 2">
            <a:extLst>
              <a:ext uri="{FF2B5EF4-FFF2-40B4-BE49-F238E27FC236}">
                <a16:creationId xmlns:a16="http://schemas.microsoft.com/office/drawing/2014/main" id="{0C0ED98C-0C17-4F07-9009-631168D944C0}"/>
              </a:ext>
            </a:extLst>
          </p:cNvPr>
          <p:cNvSpPr txBox="1">
            <a:spLocks/>
          </p:cNvSpPr>
          <p:nvPr/>
        </p:nvSpPr>
        <p:spPr>
          <a:xfrm>
            <a:off x="7191296" y="1260320"/>
            <a:ext cx="5296712" cy="38664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err="1"/>
              <a:t>Metrics</a:t>
            </a:r>
            <a:r>
              <a:rPr lang="it-IT" dirty="0"/>
              <a:t>:</a:t>
            </a:r>
          </a:p>
          <a:p>
            <a:pPr lvl="1"/>
            <a:r>
              <a:rPr lang="it-IT" dirty="0"/>
              <a:t>Coverage ↑</a:t>
            </a:r>
          </a:p>
          <a:p>
            <a:pPr lvl="1"/>
            <a:r>
              <a:rPr lang="it-IT" dirty="0"/>
              <a:t>End-to-end delay ↓</a:t>
            </a:r>
          </a:p>
          <a:p>
            <a:pPr lvl="1"/>
            <a:r>
              <a:rPr lang="it-IT" dirty="0" err="1"/>
              <a:t>Redundancy</a:t>
            </a:r>
            <a:r>
              <a:rPr lang="it-IT" dirty="0"/>
              <a:t> ↓</a:t>
            </a:r>
          </a:p>
          <a:p>
            <a:pPr marL="457200" lvl="1" indent="0">
              <a:buNone/>
            </a:pPr>
            <a:endParaRPr lang="it-IT" dirty="0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45093AB4-F1D6-42E9-98CF-006AEAB7ADBD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8</a:t>
            </a:r>
            <a:endParaRPr lang="it-IT" sz="1200" dirty="0">
              <a:solidFill>
                <a:srgbClr val="C00000"/>
              </a:solidFill>
              <a:latin typeface="+mj-lt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74094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3E46DE-2AE3-44BE-963C-544CB7884F1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-63500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it-IT" dirty="0"/>
              <a:t>URBAN SCENARIOS</a:t>
            </a:r>
          </a:p>
        </p:txBody>
      </p:sp>
      <p:sp>
        <p:nvSpPr>
          <p:cNvPr id="24" name="Segnaposto contenuto 2">
            <a:extLst>
              <a:ext uri="{FF2B5EF4-FFF2-40B4-BE49-F238E27FC236}">
                <a16:creationId xmlns:a16="http://schemas.microsoft.com/office/drawing/2014/main" id="{DA9F8678-5D89-494F-9ADC-601D51A9488D}"/>
              </a:ext>
            </a:extLst>
          </p:cNvPr>
          <p:cNvSpPr txBox="1">
            <a:spLocks/>
          </p:cNvSpPr>
          <p:nvPr/>
        </p:nvSpPr>
        <p:spPr>
          <a:xfrm>
            <a:off x="8199080" y="1913295"/>
            <a:ext cx="857352" cy="18782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endParaRPr lang="it-IT" sz="80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DAACB614-FF53-4679-9CA0-60CE6C7ECB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911" y="1030820"/>
            <a:ext cx="4586795" cy="5086287"/>
          </a:xfrm>
          <a:prstGeom prst="rect">
            <a:avLst/>
          </a:prstGeom>
        </p:spPr>
      </p:pic>
      <p:pic>
        <p:nvPicPr>
          <p:cNvPr id="8" name="Immagine 7" descr="Immagine che contiene mappa, testo&#10;&#10;Descrizione generata automaticamente">
            <a:extLst>
              <a:ext uri="{FF2B5EF4-FFF2-40B4-BE49-F238E27FC236}">
                <a16:creationId xmlns:a16="http://schemas.microsoft.com/office/drawing/2014/main" id="{90BCF27A-21C9-49D9-962D-5B2E3D5BFC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8388" y="1030820"/>
            <a:ext cx="4761108" cy="5086287"/>
          </a:xfrm>
          <a:prstGeom prst="rect">
            <a:avLst/>
          </a:prstGeom>
        </p:spPr>
      </p:pic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E581B876-ED1A-473F-9832-D18518302879}"/>
              </a:ext>
            </a:extLst>
          </p:cNvPr>
          <p:cNvSpPr txBox="1">
            <a:spLocks/>
          </p:cNvSpPr>
          <p:nvPr/>
        </p:nvSpPr>
        <p:spPr>
          <a:xfrm>
            <a:off x="2166150" y="6207561"/>
            <a:ext cx="2154316" cy="769150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800" dirty="0"/>
              <a:t>Los Angeles</a:t>
            </a:r>
          </a:p>
        </p:txBody>
      </p:sp>
      <p:sp>
        <p:nvSpPr>
          <p:cNvPr id="12" name="Segnaposto contenuto 2">
            <a:extLst>
              <a:ext uri="{FF2B5EF4-FFF2-40B4-BE49-F238E27FC236}">
                <a16:creationId xmlns:a16="http://schemas.microsoft.com/office/drawing/2014/main" id="{BAB7037F-47D5-4FAA-9535-C1CFEA241E31}"/>
              </a:ext>
            </a:extLst>
          </p:cNvPr>
          <p:cNvSpPr txBox="1">
            <a:spLocks/>
          </p:cNvSpPr>
          <p:nvPr/>
        </p:nvSpPr>
        <p:spPr>
          <a:xfrm>
            <a:off x="8015936" y="6207561"/>
            <a:ext cx="1223640" cy="769150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800" dirty="0" err="1"/>
              <a:t>Padua</a:t>
            </a:r>
            <a:endParaRPr lang="it-IT" sz="2800" dirty="0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B6E98752-961C-4044-B84D-80DCEF5B8F35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9</a:t>
            </a:r>
            <a:endParaRPr lang="it-IT" sz="1200" dirty="0">
              <a:solidFill>
                <a:srgbClr val="C00000"/>
              </a:solidFill>
              <a:latin typeface="+mj-lt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633049"/>
      </p:ext>
    </p:extLst>
  </p:cSld>
  <p:clrMapOvr>
    <a:masterClrMapping/>
  </p:clrMapOvr>
</p:sld>
</file>

<file path=ppt/theme/theme1.xml><?xml version="1.0" encoding="utf-8"?>
<a:theme xmlns:a="http://schemas.openxmlformats.org/drawingml/2006/main" name="Blank">
  <a:themeElements>
    <a:clrScheme name="Rosso arancione">
      <a:dk1>
        <a:sysClr val="windowText" lastClr="000000"/>
      </a:dk1>
      <a:lt1>
        <a:sysClr val="window" lastClr="FFFFFF"/>
      </a:lt1>
      <a:dk2>
        <a:srgbClr val="505046"/>
      </a:dk2>
      <a:lt2>
        <a:srgbClr val="EEECE1"/>
      </a:lt2>
      <a:accent1>
        <a:srgbClr val="E84C22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CC9900"/>
      </a:hlink>
      <a:folHlink>
        <a:srgbClr val="666699"/>
      </a:folHlink>
    </a:clrScheme>
    <a:fontScheme name="Personalizzato 1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TM02836342[[fn=Ione]]</Template>
  <TotalTime>6954</TotalTime>
  <Words>1259</Words>
  <Application>Microsoft Office PowerPoint</Application>
  <PresentationFormat>Widescreen</PresentationFormat>
  <Paragraphs>403</Paragraphs>
  <Slides>35</Slides>
  <Notes>0</Notes>
  <HiddenSlides>9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35</vt:i4>
      </vt:variant>
    </vt:vector>
  </HeadingPairs>
  <TitlesOfParts>
    <vt:vector size="41" baseType="lpstr">
      <vt:lpstr>Arial</vt:lpstr>
      <vt:lpstr>Calibri</vt:lpstr>
      <vt:lpstr>Courier New</vt:lpstr>
      <vt:lpstr>Roboto</vt:lpstr>
      <vt:lpstr>Segoe UI</vt:lpstr>
      <vt:lpstr>Blank</vt:lpstr>
      <vt:lpstr>Presentazione standard di PowerPoint</vt:lpstr>
      <vt:lpstr>CONTENTS</vt:lpstr>
      <vt:lpstr>CONTEXT</vt:lpstr>
      <vt:lpstr>TECHNOLOGIES AND TOOLS</vt:lpstr>
      <vt:lpstr>FAST-BROADCAST</vt:lpstr>
      <vt:lpstr>ROFF (RObust Fast Forwarding)</vt:lpstr>
      <vt:lpstr>MY CONTRIBUTIONS</vt:lpstr>
      <vt:lpstr>SIMULATIONS – SCENARIOS AND METRICS</vt:lpstr>
      <vt:lpstr>URBAN SCENARIOS</vt:lpstr>
      <vt:lpstr>PRELIMINARY TESTS - CONFIGURATION</vt:lpstr>
      <vt:lpstr>END-TO-END DELAY ↓ </vt:lpstr>
      <vt:lpstr>REDUNDANCY ↓</vt:lpstr>
      <vt:lpstr>PADUA URBAN SCENARIO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PADUA URBAN SCENARIO WITH JUNCTIONS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FAST-BROADCAST</vt:lpstr>
      <vt:lpstr>ROFF (RObust Fast Forwarding)</vt:lpstr>
      <vt:lpstr>SIMULATIONS – SCENARIOS AND METRICS</vt:lpstr>
      <vt:lpstr>PRELIMINARY TESTS - DELIVERY RATIOS</vt:lpstr>
      <vt:lpstr>PRELIMINARY TESTS – NUMBER OF HOPS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Jordan Gottardo</dc:creator>
  <cp:lastModifiedBy>Jordan Gottardo</cp:lastModifiedBy>
  <cp:revision>180</cp:revision>
  <dcterms:created xsi:type="dcterms:W3CDTF">2019-07-03T10:03:16Z</dcterms:created>
  <dcterms:modified xsi:type="dcterms:W3CDTF">2019-07-13T20:56:07Z</dcterms:modified>
</cp:coreProperties>
</file>